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4"/>
    <p:sldMasterId id="2147483660" r:id="rId5"/>
  </p:sldMasterIdLst>
  <p:notesMasterIdLst>
    <p:notesMasterId r:id="rId31"/>
  </p:notesMasterIdLst>
  <p:handoutMasterIdLst>
    <p:handoutMasterId r:id="rId32"/>
  </p:handoutMasterIdLst>
  <p:sldIdLst>
    <p:sldId id="256" r:id="rId6"/>
    <p:sldId id="276" r:id="rId7"/>
    <p:sldId id="274" r:id="rId8"/>
    <p:sldId id="281" r:id="rId9"/>
    <p:sldId id="282" r:id="rId10"/>
    <p:sldId id="285" r:id="rId11"/>
    <p:sldId id="315" r:id="rId12"/>
    <p:sldId id="314" r:id="rId13"/>
    <p:sldId id="307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1" r:id="rId25"/>
    <p:sldId id="332" r:id="rId26"/>
    <p:sldId id="316" r:id="rId27"/>
    <p:sldId id="317" r:id="rId28"/>
    <p:sldId id="318" r:id="rId29"/>
    <p:sldId id="319" r:id="rId30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400"/>
    <a:srgbClr val="47A9C7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58" autoAdjust="0"/>
    <p:restoredTop sz="94628" autoAdjust="0"/>
  </p:normalViewPr>
  <p:slideViewPr>
    <p:cSldViewPr>
      <p:cViewPr>
        <p:scale>
          <a:sx n="90" d="100"/>
          <a:sy n="90" d="100"/>
        </p:scale>
        <p:origin x="-408" y="-39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402"/>
        <p:guide pos="680"/>
        <p:guide pos="6124"/>
        <p:guide pos="5061"/>
        <p:guide pos="6422"/>
        <p:guide pos="3274"/>
        <p:guide pos="382"/>
        <p:guide pos="2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גיליון1!$B$1</c:f>
              <c:strCache>
                <c:ptCount val="1"/>
                <c:pt idx="0">
                  <c:v>יבוא Imports</c:v>
                </c:pt>
              </c:strCache>
            </c:strRef>
          </c:tx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גיליון1!$B$2:$B$6</c:f>
              <c:numCache>
                <c:formatCode>#,##0</c:formatCode>
                <c:ptCount val="5"/>
                <c:pt idx="0">
                  <c:v>49748.9</c:v>
                </c:pt>
                <c:pt idx="1">
                  <c:v>47432.5</c:v>
                </c:pt>
                <c:pt idx="2">
                  <c:v>52150.6</c:v>
                </c:pt>
                <c:pt idx="3" formatCode="#,##0.0">
                  <c:v>54149.9</c:v>
                </c:pt>
                <c:pt idx="4" formatCode="#,##0.0">
                  <c:v>58600.1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גיליון1!$C$1</c:f>
              <c:strCache>
                <c:ptCount val="1"/>
                <c:pt idx="0">
                  <c:v>יצוא Exports</c:v>
                </c:pt>
              </c:strCache>
            </c:strRef>
          </c:tx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גיליון1!$C$2:$C$6</c:f>
              <c:numCache>
                <c:formatCode>#,##0</c:formatCode>
                <c:ptCount val="5"/>
                <c:pt idx="0">
                  <c:v>47854.6</c:v>
                </c:pt>
                <c:pt idx="1">
                  <c:v>45974.3</c:v>
                </c:pt>
                <c:pt idx="2">
                  <c:v>44608.6</c:v>
                </c:pt>
                <c:pt idx="3" formatCode="#,##0.0">
                  <c:v>45831.6</c:v>
                </c:pt>
                <c:pt idx="4" formatCode="#,##0.0">
                  <c:v>47165.1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גיליון1!$D$1</c:f>
              <c:strCache>
                <c:ptCount val="1"/>
                <c:pt idx="0">
                  <c:v>Trade Balance מאזן מסחרי</c:v>
                </c:pt>
              </c:strCache>
            </c:strRef>
          </c:tx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גיליון1!$D$2:$D$6</c:f>
              <c:numCache>
                <c:formatCode>#,##0</c:formatCode>
                <c:ptCount val="5"/>
                <c:pt idx="0">
                  <c:v>-1894</c:v>
                </c:pt>
                <c:pt idx="1">
                  <c:v>-1458.2</c:v>
                </c:pt>
                <c:pt idx="2">
                  <c:v>-7542</c:v>
                </c:pt>
                <c:pt idx="3" formatCode="#,##0.0">
                  <c:v>-8318.2999999999993</c:v>
                </c:pt>
                <c:pt idx="4" formatCode="#,##0.0">
                  <c:v>-11435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877888"/>
        <c:axId val="89016192"/>
      </c:lineChart>
      <c:catAx>
        <c:axId val="8787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he-IL"/>
          </a:p>
        </c:txPr>
        <c:crossAx val="89016192"/>
        <c:crosses val="autoZero"/>
        <c:auto val="1"/>
        <c:lblAlgn val="ctr"/>
        <c:lblOffset val="100"/>
        <c:noMultiLvlLbl val="0"/>
      </c:catAx>
      <c:valAx>
        <c:axId val="8901619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878778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OECD</c:v>
                </c:pt>
              </c:strCache>
            </c:strRef>
          </c:tx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גיליון1!$B$2:$B$6</c:f>
              <c:numCache>
                <c:formatCode>0.0</c:formatCode>
                <c:ptCount val="5"/>
                <c:pt idx="0">
                  <c:v>38900.400000000001</c:v>
                </c:pt>
                <c:pt idx="1">
                  <c:v>36703.199999999997</c:v>
                </c:pt>
                <c:pt idx="2">
                  <c:v>42952.2</c:v>
                </c:pt>
                <c:pt idx="3">
                  <c:v>45051.9</c:v>
                </c:pt>
                <c:pt idx="4">
                  <c:v>52728.200000000004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האיחוד האירופי  .E.U</c:v>
                </c:pt>
              </c:strCache>
            </c:strRef>
          </c:tx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גיליון1!$C$2:$C$6</c:f>
              <c:numCache>
                <c:formatCode>0.0</c:formatCode>
                <c:ptCount val="5"/>
                <c:pt idx="0">
                  <c:v>21861.5</c:v>
                </c:pt>
                <c:pt idx="1">
                  <c:v>20876.3</c:v>
                </c:pt>
                <c:pt idx="2">
                  <c:v>25454.1</c:v>
                </c:pt>
                <c:pt idx="3">
                  <c:v>26445.8</c:v>
                </c:pt>
                <c:pt idx="4">
                  <c:v>29741.7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אסיה       Asia</c:v>
                </c:pt>
              </c:strCache>
            </c:strRef>
          </c:tx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גיליון1!$D$2:$D$6</c:f>
              <c:numCache>
                <c:formatCode>0.0</c:formatCode>
                <c:ptCount val="5"/>
                <c:pt idx="0">
                  <c:v>13779.9</c:v>
                </c:pt>
                <c:pt idx="1">
                  <c:v>13038.2</c:v>
                </c:pt>
                <c:pt idx="2">
                  <c:v>15098.6</c:v>
                </c:pt>
                <c:pt idx="3">
                  <c:v>15880.1</c:v>
                </c:pt>
                <c:pt idx="4">
                  <c:v>16772.699999999997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ארה"ב  .U.S.A</c:v>
                </c:pt>
              </c:strCache>
            </c:strRef>
          </c:tx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גיליון1!$E$2:$E$6</c:f>
              <c:numCache>
                <c:formatCode>0.0</c:formatCode>
                <c:ptCount val="5"/>
                <c:pt idx="0">
                  <c:v>7609.7</c:v>
                </c:pt>
                <c:pt idx="1">
                  <c:v>7479.1</c:v>
                </c:pt>
                <c:pt idx="2">
                  <c:v>7449.4</c:v>
                </c:pt>
                <c:pt idx="3">
                  <c:v>7282.7</c:v>
                </c:pt>
                <c:pt idx="4">
                  <c:v>9124.4</c:v>
                </c:pt>
              </c:numCache>
            </c:numRef>
          </c:val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א.פ.ט.א.   E.F.T.A</c:v>
                </c:pt>
              </c:strCache>
            </c:strRef>
          </c:tx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גיליון1!$F$2:$F$6</c:f>
              <c:numCache>
                <c:formatCode>0.0</c:formatCode>
                <c:ptCount val="5"/>
                <c:pt idx="0">
                  <c:v>4148.6000000000004</c:v>
                </c:pt>
                <c:pt idx="1">
                  <c:v>3701.3</c:v>
                </c:pt>
                <c:pt idx="2">
                  <c:v>3835.8</c:v>
                </c:pt>
                <c:pt idx="3">
                  <c:v>5306.5</c:v>
                </c:pt>
                <c:pt idx="4">
                  <c:v>7569.5999999999995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586048"/>
        <c:axId val="143587584"/>
      </c:barChart>
      <c:catAx>
        <c:axId val="14358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43587584"/>
        <c:crosses val="autoZero"/>
        <c:auto val="1"/>
        <c:lblAlgn val="ctr"/>
        <c:lblOffset val="100"/>
        <c:noMultiLvlLbl val="0"/>
      </c:catAx>
      <c:valAx>
        <c:axId val="143587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43586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67808406447208"/>
          <c:y val="0.62042708706491634"/>
          <c:w val="0.1703219159355279"/>
          <c:h val="0.27629549955175542"/>
        </c:manualLayout>
      </c:layout>
      <c:overlay val="0"/>
      <c:txPr>
        <a:bodyPr/>
        <a:lstStyle/>
        <a:p>
          <a:pPr>
            <a:defRPr sz="11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he-IL" sz="1400" dirty="0" smtClean="0"/>
              <a:t>2018</a:t>
            </a:r>
            <a:endParaRPr lang="he-IL" sz="1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e-IL" sz="9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האיחוד האירופי     </a:t>
                    </a:r>
                    <a:r>
                      <a:rPr lang="en-US" sz="95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European Union</a:t>
                    </a:r>
                    <a:r>
                      <a:rPr lang="en-US" sz="9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en-US" sz="95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42%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50" b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גיליון1!$A$2:$A$6</c:f>
              <c:strCache>
                <c:ptCount val="5"/>
                <c:pt idx="0">
                  <c:v>האיחוד האירופי 
European Union</c:v>
                </c:pt>
                <c:pt idx="1">
                  <c:v>ארה"ב    U.S.A</c:v>
                </c:pt>
                <c:pt idx="2">
                  <c:v>אסיה  Asia</c:v>
                </c:pt>
                <c:pt idx="3">
                  <c:v>א.פ.ט.א.  E.F.T.A</c:v>
                </c:pt>
                <c:pt idx="4">
                  <c:v>יתר ארצות  Oher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42</c:v>
                </c:pt>
                <c:pt idx="1">
                  <c:v>13</c:v>
                </c:pt>
                <c:pt idx="2">
                  <c:v>24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OECD</c:v>
                </c:pt>
              </c:strCache>
            </c:strRef>
          </c:tx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30510.2</c:v>
                </c:pt>
                <c:pt idx="1">
                  <c:v>28601.599999999999</c:v>
                </c:pt>
                <c:pt idx="2">
                  <c:v>28606.400000000001</c:v>
                </c:pt>
                <c:pt idx="3" formatCode="0.0">
                  <c:v>31420.799999999999</c:v>
                </c:pt>
                <c:pt idx="4" formatCode="0.0">
                  <c:v>30994.499999999996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האיחוד האירופי   .E.U</c:v>
                </c:pt>
              </c:strCache>
            </c:strRef>
          </c:tx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גיליון1!$C$2:$C$6</c:f>
              <c:numCache>
                <c:formatCode>General</c:formatCode>
                <c:ptCount val="5"/>
                <c:pt idx="0">
                  <c:v>15288.6</c:v>
                </c:pt>
                <c:pt idx="1">
                  <c:v>13454.6</c:v>
                </c:pt>
                <c:pt idx="2">
                  <c:v>13231.9</c:v>
                </c:pt>
                <c:pt idx="3" formatCode="0.0">
                  <c:v>15903.3</c:v>
                </c:pt>
                <c:pt idx="4" formatCode="0.0">
                  <c:v>15392.2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ארה"ב  . U.S.A</c:v>
                </c:pt>
              </c:strCache>
            </c:strRef>
          </c:tx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גיליון1!$D$2:$D$6</c:f>
              <c:numCache>
                <c:formatCode>General</c:formatCode>
                <c:ptCount val="5"/>
                <c:pt idx="0">
                  <c:v>10556.4</c:v>
                </c:pt>
                <c:pt idx="1">
                  <c:v>11040.1</c:v>
                </c:pt>
                <c:pt idx="2">
                  <c:v>11530.1</c:v>
                </c:pt>
                <c:pt idx="3" formatCode="0.0">
                  <c:v>11242.9</c:v>
                </c:pt>
                <c:pt idx="4" formatCode="0.0">
                  <c:v>10816.1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אסיה    Asia</c:v>
                </c:pt>
              </c:strCache>
            </c:strRef>
          </c:tx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גיליון1!$E$2:$E$6</c:f>
              <c:numCache>
                <c:formatCode>General</c:formatCode>
                <c:ptCount val="5"/>
                <c:pt idx="0">
                  <c:v>9845.2999999999993</c:v>
                </c:pt>
                <c:pt idx="1">
                  <c:v>11322.9</c:v>
                </c:pt>
                <c:pt idx="2">
                  <c:v>10000.200000000001</c:v>
                </c:pt>
                <c:pt idx="3" formatCode="0.0">
                  <c:v>8500.4</c:v>
                </c:pt>
                <c:pt idx="4" formatCode="0.0">
                  <c:v>10242.799999999999</c:v>
                </c:pt>
              </c:numCache>
            </c:numRef>
          </c:val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א.פ.ט.א.   E.F.T.A</c:v>
                </c:pt>
              </c:strCache>
            </c:strRef>
          </c:tx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גיליון1!$F$2:$F$6</c:f>
              <c:numCache>
                <c:formatCode>General</c:formatCode>
                <c:ptCount val="5"/>
                <c:pt idx="0">
                  <c:v>330.2</c:v>
                </c:pt>
                <c:pt idx="1">
                  <c:v>318.60000000000002</c:v>
                </c:pt>
                <c:pt idx="2">
                  <c:v>343.3</c:v>
                </c:pt>
                <c:pt idx="3" formatCode="0.0">
                  <c:v>305.3</c:v>
                </c:pt>
                <c:pt idx="4" formatCode="0.0">
                  <c:v>288.39999999999998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012416"/>
        <c:axId val="144013952"/>
      </c:barChart>
      <c:catAx>
        <c:axId val="14401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44013952"/>
        <c:crosses val="autoZero"/>
        <c:auto val="1"/>
        <c:lblAlgn val="ctr"/>
        <c:lblOffset val="100"/>
        <c:noMultiLvlLbl val="0"/>
      </c:catAx>
      <c:valAx>
        <c:axId val="1440139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4401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33722933070861"/>
          <c:y val="0.56929479240868663"/>
          <c:w val="0.18773723378006785"/>
          <c:h val="0.24824243384721958"/>
        </c:manualLayout>
      </c:layout>
      <c:overlay val="0"/>
      <c:txPr>
        <a:bodyPr/>
        <a:lstStyle/>
        <a:p>
          <a:pPr>
            <a:defRPr sz="11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dLbls>
            <c:dLbl>
              <c:idx val="0"/>
              <c:layout>
                <c:manualLayout>
                  <c:x val="-9.593233625508164E-3"/>
                  <c:y val="3.77603877346961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862521281681734"/>
                  <c:y val="-6.81306243750694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960099702005534E-2"/>
                  <c:y val="6.97623875124986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8497355411868739E-2"/>
                  <c:y val="-9.785718253527385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515600691131205E-3"/>
                  <c:y val="5.17303632929664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גיליון1!$A$2:$A$6</c:f>
              <c:strCache>
                <c:ptCount val="5"/>
                <c:pt idx="0">
                  <c:v>האיחוד האירופי  European Union</c:v>
                </c:pt>
                <c:pt idx="1">
                  <c:v>ארה"ב .U.S.A</c:v>
                </c:pt>
                <c:pt idx="2">
                  <c:v>אסיה   Asia</c:v>
                </c:pt>
                <c:pt idx="3">
                  <c:v>א.פ.ט.א. E.F.T.A</c:v>
                </c:pt>
                <c:pt idx="4">
                  <c:v>יתר ארצות Other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32</c:v>
                </c:pt>
                <c:pt idx="1">
                  <c:v>23</c:v>
                </c:pt>
                <c:pt idx="2">
                  <c:v>22</c:v>
                </c:pt>
                <c:pt idx="3">
                  <c:v>1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גיליון1!$A$2:$A$6</c:f>
              <c:strCache>
                <c:ptCount val="5"/>
                <c:pt idx="0">
                  <c:v>האיחוד האירופי  .E.U</c:v>
                </c:pt>
                <c:pt idx="1">
                  <c:v>ארה"ב  .U.S.A</c:v>
                </c:pt>
                <c:pt idx="2">
                  <c:v>אסיה    Asia</c:v>
                </c:pt>
                <c:pt idx="3">
                  <c:v>א.פ.ט.א.   E.F.T.A</c:v>
                </c:pt>
                <c:pt idx="4">
                  <c:v>OECD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-6572.9</c:v>
                </c:pt>
                <c:pt idx="1">
                  <c:v>2946.7</c:v>
                </c:pt>
                <c:pt idx="2">
                  <c:v>-3934.6</c:v>
                </c:pt>
                <c:pt idx="3">
                  <c:v>-3818.4</c:v>
                </c:pt>
                <c:pt idx="4">
                  <c:v>-8373.2999999999993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גיליון1!$A$2:$A$6</c:f>
              <c:strCache>
                <c:ptCount val="5"/>
                <c:pt idx="0">
                  <c:v>האיחוד האירופי  .E.U</c:v>
                </c:pt>
                <c:pt idx="1">
                  <c:v>ארה"ב  .U.S.A</c:v>
                </c:pt>
                <c:pt idx="2">
                  <c:v>אסיה    Asia</c:v>
                </c:pt>
                <c:pt idx="3">
                  <c:v>א.פ.ט.א.   E.F.T.A</c:v>
                </c:pt>
                <c:pt idx="4">
                  <c:v>OECD</c:v>
                </c:pt>
              </c:strCache>
            </c:strRef>
          </c:cat>
          <c:val>
            <c:numRef>
              <c:f>גיליון1!$C$2:$C$6</c:f>
              <c:numCache>
                <c:formatCode>#,##0.00</c:formatCode>
                <c:ptCount val="5"/>
                <c:pt idx="0">
                  <c:v>-7421.7</c:v>
                </c:pt>
                <c:pt idx="1">
                  <c:v>3561</c:v>
                </c:pt>
                <c:pt idx="2">
                  <c:v>-1715.3</c:v>
                </c:pt>
                <c:pt idx="3">
                  <c:v>-3382.7</c:v>
                </c:pt>
                <c:pt idx="4">
                  <c:v>-8101.6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גיליון1!$A$2:$A$6</c:f>
              <c:strCache>
                <c:ptCount val="5"/>
                <c:pt idx="0">
                  <c:v>האיחוד האירופי  .E.U</c:v>
                </c:pt>
                <c:pt idx="1">
                  <c:v>ארה"ב  .U.S.A</c:v>
                </c:pt>
                <c:pt idx="2">
                  <c:v>אסיה    Asia</c:v>
                </c:pt>
                <c:pt idx="3">
                  <c:v>א.פ.ט.א.   E.F.T.A</c:v>
                </c:pt>
                <c:pt idx="4">
                  <c:v>OECD</c:v>
                </c:pt>
              </c:strCache>
            </c:strRef>
          </c:cat>
          <c:val>
            <c:numRef>
              <c:f>גיליון1!$D$2:$D$6</c:f>
              <c:numCache>
                <c:formatCode>#,##0.00</c:formatCode>
                <c:ptCount val="5"/>
                <c:pt idx="0">
                  <c:v>-12222.2</c:v>
                </c:pt>
                <c:pt idx="1">
                  <c:v>4080.7</c:v>
                </c:pt>
                <c:pt idx="2">
                  <c:v>-5098.3999999999996</c:v>
                </c:pt>
                <c:pt idx="3">
                  <c:v>-3492.5</c:v>
                </c:pt>
                <c:pt idx="4">
                  <c:v>-14345.8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גיליון1!$A$2:$A$6</c:f>
              <c:strCache>
                <c:ptCount val="5"/>
                <c:pt idx="0">
                  <c:v>האיחוד האירופי  .E.U</c:v>
                </c:pt>
                <c:pt idx="1">
                  <c:v>ארה"ב  .U.S.A</c:v>
                </c:pt>
                <c:pt idx="2">
                  <c:v>אסיה    Asia</c:v>
                </c:pt>
                <c:pt idx="3">
                  <c:v>א.פ.ט.א.   E.F.T.A</c:v>
                </c:pt>
                <c:pt idx="4">
                  <c:v>OECD</c:v>
                </c:pt>
              </c:strCache>
            </c:strRef>
          </c:cat>
          <c:val>
            <c:numRef>
              <c:f>גיליון1!$E$2:$E$6</c:f>
              <c:numCache>
                <c:formatCode>#,##0.00</c:formatCode>
                <c:ptCount val="5"/>
                <c:pt idx="0" formatCode="General">
                  <c:v>-10542.5</c:v>
                </c:pt>
                <c:pt idx="1">
                  <c:v>3960.2</c:v>
                </c:pt>
                <c:pt idx="2" formatCode="General">
                  <c:v>-7379.7000000000007</c:v>
                </c:pt>
                <c:pt idx="3">
                  <c:v>-5001.2</c:v>
                </c:pt>
                <c:pt idx="4">
                  <c:v>-13631.100000000002</c:v>
                </c:pt>
              </c:numCache>
            </c:numRef>
          </c:val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גיליון1!$A$2:$A$6</c:f>
              <c:strCache>
                <c:ptCount val="5"/>
                <c:pt idx="0">
                  <c:v>האיחוד האירופי  .E.U</c:v>
                </c:pt>
                <c:pt idx="1">
                  <c:v>ארה"ב  .U.S.A</c:v>
                </c:pt>
                <c:pt idx="2">
                  <c:v>אסיה    Asia</c:v>
                </c:pt>
                <c:pt idx="3">
                  <c:v>א.פ.ט.א.   E.F.T.A</c:v>
                </c:pt>
                <c:pt idx="4">
                  <c:v>OECD</c:v>
                </c:pt>
              </c:strCache>
            </c:strRef>
          </c:cat>
          <c:val>
            <c:numRef>
              <c:f>גיליון1!$F$2:$F$6</c:f>
              <c:numCache>
                <c:formatCode>General</c:formatCode>
                <c:ptCount val="5"/>
                <c:pt idx="0">
                  <c:v>-14349.5</c:v>
                </c:pt>
                <c:pt idx="1">
                  <c:v>1691.7000000000007</c:v>
                </c:pt>
                <c:pt idx="2">
                  <c:v>-6529.8999999999978</c:v>
                </c:pt>
                <c:pt idx="3">
                  <c:v>-7281.2</c:v>
                </c:pt>
                <c:pt idx="4">
                  <c:v>-21733.700000000008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4474112"/>
        <c:axId val="144475648"/>
      </c:barChart>
      <c:catAx>
        <c:axId val="1444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he-IL"/>
          </a:p>
        </c:txPr>
        <c:crossAx val="144475648"/>
        <c:crosses val="autoZero"/>
        <c:auto val="1"/>
        <c:lblAlgn val="ctr"/>
        <c:lblOffset val="100"/>
        <c:noMultiLvlLbl val="0"/>
      </c:catAx>
      <c:valAx>
        <c:axId val="144475648"/>
        <c:scaling>
          <c:orientation val="minMax"/>
          <c:max val="20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444741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ארה"ב
U.S.A 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גיליון1!$B$2</c:f>
              <c:numCache>
                <c:formatCode>0.0</c:formatCode>
                <c:ptCount val="1"/>
                <c:pt idx="0">
                  <c:v>9755.1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   שוויץ
Switzerland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גיליון1!$C$2</c:f>
              <c:numCache>
                <c:formatCode>0.0</c:formatCode>
                <c:ptCount val="1"/>
                <c:pt idx="0">
                  <c:v>7757.2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סין
China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גיליון1!$D$2</c:f>
              <c:numCache>
                <c:formatCode>General</c:formatCode>
                <c:ptCount val="1"/>
                <c:pt idx="0">
                  <c:v>6836.3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הממלכה המאוחדת 
.U.K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גיליון1!$E$2</c:f>
              <c:numCache>
                <c:formatCode>0.0</c:formatCode>
                <c:ptCount val="1"/>
                <c:pt idx="0">
                  <c:v>6151.4</c:v>
                </c:pt>
              </c:numCache>
            </c:numRef>
          </c:val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 גרמניה
Germany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גיליון1!$F$2</c:f>
              <c:numCache>
                <c:formatCode>General</c:formatCode>
                <c:ptCount val="1"/>
                <c:pt idx="0">
                  <c:v>5420</c:v>
                </c:pt>
              </c:numCache>
            </c:numRef>
          </c:val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  בלגיה
Belgium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גיליון1!$G$2</c:f>
              <c:numCache>
                <c:formatCode>0.0</c:formatCode>
                <c:ptCount val="1"/>
                <c:pt idx="0">
                  <c:v>3823.2</c:v>
                </c:pt>
              </c:numCache>
            </c:numRef>
          </c:val>
        </c:ser>
        <c:ser>
          <c:idx val="6"/>
          <c:order val="6"/>
          <c:tx>
            <c:strRef>
              <c:f>גיליון1!$H$1</c:f>
              <c:strCache>
                <c:ptCount val="1"/>
                <c:pt idx="0">
                  <c:v>הולנד  
Netherlands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גיליון1!$H$2</c:f>
              <c:numCache>
                <c:formatCode>0.0</c:formatCode>
                <c:ptCount val="1"/>
                <c:pt idx="0">
                  <c:v>3282.5</c:v>
                </c:pt>
              </c:numCache>
            </c:numRef>
          </c:val>
        </c:ser>
        <c:ser>
          <c:idx val="7"/>
          <c:order val="7"/>
          <c:tx>
            <c:strRef>
              <c:f>גיליון1!$I$1</c:f>
              <c:strCache>
                <c:ptCount val="1"/>
                <c:pt idx="0">
                  <c:v>טורקיה   
Turkey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גיליון1!$I$2</c:f>
              <c:numCache>
                <c:formatCode>0.0</c:formatCode>
                <c:ptCount val="1"/>
                <c:pt idx="0">
                  <c:v>2885.5</c:v>
                </c:pt>
              </c:numCache>
            </c:numRef>
          </c:val>
        </c:ser>
        <c:ser>
          <c:idx val="8"/>
          <c:order val="8"/>
          <c:tx>
            <c:strRef>
              <c:f>גיליון1!$J$1</c:f>
              <c:strCache>
                <c:ptCount val="1"/>
                <c:pt idx="0">
                  <c:v> איטליה
Italy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גיליון1!$J$2</c:f>
              <c:numCache>
                <c:formatCode>0.0</c:formatCode>
                <c:ptCount val="1"/>
                <c:pt idx="0">
                  <c:v>2841.7</c:v>
                </c:pt>
              </c:numCache>
            </c:numRef>
          </c:val>
        </c:ser>
        <c:ser>
          <c:idx val="9"/>
          <c:order val="9"/>
          <c:tx>
            <c:strRef>
              <c:f>גיליון1!$L$1</c:f>
              <c:strCache>
                <c:ptCount val="1"/>
                <c:pt idx="0">
                  <c:v>צרפת
France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גיליון1!$K$12</c:f>
              <c:numCache>
                <c:formatCode>0.0</c:formatCode>
                <c:ptCount val="1"/>
                <c:pt idx="0">
                  <c:v>2330.5</c:v>
                </c:pt>
              </c:numCache>
            </c:numRef>
          </c:val>
        </c:ser>
        <c:ser>
          <c:idx val="10"/>
          <c:order val="10"/>
          <c:tx>
            <c:strRef>
              <c:f>גיליון1!$K$1</c:f>
              <c:strCache>
                <c:ptCount val="1"/>
                <c:pt idx="0">
                  <c:v>הונג קונג 
Hong Kong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גיליון1!$K$2</c:f>
              <c:numCache>
                <c:formatCode>0.0</c:formatCode>
                <c:ptCount val="1"/>
                <c:pt idx="0">
                  <c:v>2202.6999999999998</c:v>
                </c:pt>
              </c:numCache>
            </c:numRef>
          </c:val>
        </c:ser>
        <c:ser>
          <c:idx val="11"/>
          <c:order val="11"/>
          <c:tx>
            <c:strRef>
              <c:f>גיליון1!$M$1</c:f>
              <c:strCache>
                <c:ptCount val="1"/>
                <c:pt idx="0">
                  <c:v>  יפן
Japan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גיליון1!$M$2</c:f>
              <c:numCache>
                <c:formatCode>General</c:formatCode>
                <c:ptCount val="1"/>
                <c:pt idx="0">
                  <c:v>2055.8000000000002</c:v>
                </c:pt>
              </c:numCache>
            </c:numRef>
          </c:val>
        </c:ser>
        <c:ser>
          <c:idx val="12"/>
          <c:order val="12"/>
          <c:tx>
            <c:strRef>
              <c:f>גיליון1!$N$1</c:f>
              <c:strCache>
                <c:ptCount val="1"/>
                <c:pt idx="0">
                  <c:v>הודו
India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גיליון1!$N$2</c:f>
              <c:numCache>
                <c:formatCode>0.0</c:formatCode>
                <c:ptCount val="1"/>
                <c:pt idx="0">
                  <c:v>1783.5</c:v>
                </c:pt>
              </c:numCache>
            </c:numRef>
          </c:val>
        </c:ser>
        <c:ser>
          <c:idx val="13"/>
          <c:order val="13"/>
          <c:tx>
            <c:strRef>
              <c:f>גיליון1!$O$1</c:f>
              <c:strCache>
                <c:ptCount val="1"/>
                <c:pt idx="0">
                  <c:v> סינגפור
Singapore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גיליון1!$O$2</c:f>
              <c:numCache>
                <c:formatCode>0.0</c:formatCode>
                <c:ptCount val="1"/>
                <c:pt idx="0">
                  <c:v>1656.1</c:v>
                </c:pt>
              </c:numCache>
            </c:numRef>
          </c:val>
        </c:ser>
        <c:ser>
          <c:idx val="14"/>
          <c:order val="14"/>
          <c:tx>
            <c:strRef>
              <c:f>גיליון1!$P$1</c:f>
              <c:strCache>
                <c:ptCount val="1"/>
                <c:pt idx="0">
                  <c:v>  ספרד
Spain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גיליון1!$P$2</c:f>
              <c:numCache>
                <c:formatCode>General</c:formatCode>
                <c:ptCount val="1"/>
                <c:pt idx="0">
                  <c:v>1584.4</c:v>
                </c:pt>
              </c:numCache>
            </c:numRef>
          </c:val>
        </c:ser>
        <c:ser>
          <c:idx val="15"/>
          <c:order val="15"/>
          <c:tx>
            <c:strRef>
              <c:f>גיליון1!$Q$1</c:f>
              <c:strCache>
                <c:ptCount val="1"/>
                <c:pt idx="0">
                  <c:v>קוריאה הדרומית
S.Korea   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גיליון1!$Q$2</c:f>
              <c:numCache>
                <c:formatCode>0.0</c:formatCode>
                <c:ptCount val="1"/>
                <c:pt idx="0">
                  <c:v>1515.5</c:v>
                </c:pt>
              </c:numCache>
            </c:numRef>
          </c:val>
        </c:ser>
        <c:ser>
          <c:idx val="16"/>
          <c:order val="16"/>
          <c:tx>
            <c:strRef>
              <c:f>גיליון1!$R$1</c:f>
              <c:strCache>
                <c:ptCount val="1"/>
                <c:pt idx="0">
                  <c:v>  אירלנד
Ireland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גיליון1!$R$2</c:f>
              <c:numCache>
                <c:formatCode>General</c:formatCode>
                <c:ptCount val="1"/>
                <c:pt idx="0">
                  <c:v>1179.0999999999999</c:v>
                </c:pt>
              </c:numCache>
            </c:numRef>
          </c:val>
        </c:ser>
        <c:ser>
          <c:idx val="17"/>
          <c:order val="17"/>
          <c:tx>
            <c:strRef>
              <c:f>גיליון1!$S$1</c:f>
              <c:strCache>
                <c:ptCount val="1"/>
                <c:pt idx="0">
                  <c:v>טיוון
Taiwan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גיליון1!$S$2</c:f>
              <c:numCache>
                <c:formatCode>0.0</c:formatCode>
                <c:ptCount val="1"/>
                <c:pt idx="0">
                  <c:v>943.6</c:v>
                </c:pt>
              </c:numCache>
            </c:numRef>
          </c:val>
        </c:ser>
        <c:ser>
          <c:idx val="18"/>
          <c:order val="18"/>
          <c:tx>
            <c:strRef>
              <c:f>גיליון1!$T$1</c:f>
              <c:strCache>
                <c:ptCount val="1"/>
                <c:pt idx="0">
                  <c:v>רוסיה  
Russian Fed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גיליון1!$T$2</c:f>
              <c:numCache>
                <c:formatCode>0.0</c:formatCode>
                <c:ptCount val="1"/>
                <c:pt idx="0">
                  <c:v>776.4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114624"/>
        <c:axId val="167116160"/>
      </c:barChart>
      <c:catAx>
        <c:axId val="1671146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7116160"/>
        <c:crosses val="autoZero"/>
        <c:auto val="1"/>
        <c:lblAlgn val="ctr"/>
        <c:lblOffset val="100"/>
        <c:noMultiLvlLbl val="0"/>
      </c:catAx>
      <c:valAx>
        <c:axId val="167116160"/>
        <c:scaling>
          <c:orientation val="minMax"/>
          <c:max val="1100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he-IL"/>
          </a:p>
        </c:txPr>
        <c:crossAx val="167114624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he-I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ארה"ב
U.S.A 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גיליון1!$B$2</c:f>
              <c:numCache>
                <c:formatCode>0.0</c:formatCode>
                <c:ptCount val="1"/>
                <c:pt idx="0">
                  <c:v>9124.4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   שוויץ
Switzerland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גיליון1!$C$2</c:f>
              <c:numCache>
                <c:formatCode>0.0</c:formatCode>
                <c:ptCount val="1"/>
                <c:pt idx="0">
                  <c:v>7201.7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סין
China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גיליון1!$D$2</c:f>
              <c:numCache>
                <c:formatCode>0.0</c:formatCode>
                <c:ptCount val="1"/>
                <c:pt idx="0">
                  <c:v>6789.8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הממלכה המאוחדת 
.U.K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גיליון1!$E$2</c:f>
              <c:numCache>
                <c:formatCode>0.0</c:formatCode>
                <c:ptCount val="1"/>
                <c:pt idx="0">
                  <c:v>6128.7</c:v>
                </c:pt>
              </c:numCache>
            </c:numRef>
          </c:val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 גרמניה
Germany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גיליון1!$F$2</c:f>
              <c:numCache>
                <c:formatCode>0.0</c:formatCode>
                <c:ptCount val="1"/>
                <c:pt idx="0">
                  <c:v>5416.4</c:v>
                </c:pt>
              </c:numCache>
            </c:numRef>
          </c:val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הולנד  
Netherlands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גיליון1!$G$2</c:f>
              <c:numCache>
                <c:formatCode>0.0</c:formatCode>
                <c:ptCount val="1"/>
                <c:pt idx="0">
                  <c:v>3282.4</c:v>
                </c:pt>
              </c:numCache>
            </c:numRef>
          </c:val>
        </c:ser>
        <c:ser>
          <c:idx val="6"/>
          <c:order val="6"/>
          <c:tx>
            <c:strRef>
              <c:f>גיליון1!$H$1</c:f>
              <c:strCache>
                <c:ptCount val="1"/>
                <c:pt idx="0">
                  <c:v>טורקיה   
Turkey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גיליון1!$H$2</c:f>
              <c:numCache>
                <c:formatCode>0.0</c:formatCode>
                <c:ptCount val="1"/>
                <c:pt idx="0">
                  <c:v>2884.3</c:v>
                </c:pt>
              </c:numCache>
            </c:numRef>
          </c:val>
        </c:ser>
        <c:ser>
          <c:idx val="7"/>
          <c:order val="7"/>
          <c:tx>
            <c:strRef>
              <c:f>גיליון1!$I$1</c:f>
              <c:strCache>
                <c:ptCount val="1"/>
                <c:pt idx="0">
                  <c:v> איטליה
Italy</c:v>
                </c:pt>
              </c:strCache>
            </c:strRef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גיליון1!$I$2</c:f>
              <c:numCache>
                <c:formatCode>0.0</c:formatCode>
                <c:ptCount val="1"/>
                <c:pt idx="0">
                  <c:v>2826.8</c:v>
                </c:pt>
              </c:numCache>
            </c:numRef>
          </c:val>
        </c:ser>
        <c:ser>
          <c:idx val="8"/>
          <c:order val="8"/>
          <c:tx>
            <c:strRef>
              <c:f>גיליון1!$J$1</c:f>
              <c:strCache>
                <c:ptCount val="1"/>
                <c:pt idx="0">
                  <c:v>צרפת
France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גיליון1!$J$2</c:f>
              <c:numCache>
                <c:formatCode>0.0</c:formatCode>
                <c:ptCount val="1"/>
                <c:pt idx="0">
                  <c:v>2174.9</c:v>
                </c:pt>
              </c:numCache>
            </c:numRef>
          </c:val>
        </c:ser>
        <c:ser>
          <c:idx val="9"/>
          <c:order val="9"/>
          <c:tx>
            <c:strRef>
              <c:f>גיליון1!$K$1</c:f>
              <c:strCache>
                <c:ptCount val="1"/>
                <c:pt idx="0">
                  <c:v>  יפן
Japan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גיליון1!$K$2</c:f>
              <c:numCache>
                <c:formatCode>0.0</c:formatCode>
                <c:ptCount val="1"/>
                <c:pt idx="0">
                  <c:v>2032.6</c:v>
                </c:pt>
              </c:numCache>
            </c:numRef>
          </c:val>
        </c:ser>
        <c:ser>
          <c:idx val="10"/>
          <c:order val="10"/>
          <c:tx>
            <c:strRef>
              <c:f>גיליון1!$L$1</c:f>
              <c:strCache>
                <c:ptCount val="1"/>
                <c:pt idx="0">
                  <c:v>  בלגיה
Belgium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גיליון1!$L$2</c:f>
              <c:numCache>
                <c:formatCode>0.0</c:formatCode>
                <c:ptCount val="1"/>
                <c:pt idx="0">
                  <c:v>2014.8</c:v>
                </c:pt>
              </c:numCache>
            </c:numRef>
          </c:val>
        </c:ser>
        <c:ser>
          <c:idx val="11"/>
          <c:order val="11"/>
          <c:tx>
            <c:strRef>
              <c:f>גיליון1!$M$1</c:f>
              <c:strCache>
                <c:ptCount val="1"/>
                <c:pt idx="0">
                  <c:v>  ספרד
Spain</c:v>
                </c:pt>
              </c:strCache>
            </c:strRef>
          </c:tx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2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גיליון1!$M$2</c:f>
              <c:numCache>
                <c:formatCode>0.0</c:formatCode>
                <c:ptCount val="1"/>
                <c:pt idx="0">
                  <c:v>1578.6</c:v>
                </c:pt>
              </c:numCache>
            </c:numRef>
          </c:val>
        </c:ser>
        <c:ser>
          <c:idx val="12"/>
          <c:order val="12"/>
          <c:tx>
            <c:strRef>
              <c:f>גיליון1!$N$1</c:f>
              <c:strCache>
                <c:ptCount val="1"/>
                <c:pt idx="0">
                  <c:v> סינגפור
Singapore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גיליון1!$N$2</c:f>
              <c:numCache>
                <c:formatCode>0.0</c:formatCode>
                <c:ptCount val="1"/>
                <c:pt idx="0">
                  <c:v>1567.4</c:v>
                </c:pt>
              </c:numCache>
            </c:numRef>
          </c:val>
        </c:ser>
        <c:ser>
          <c:idx val="13"/>
          <c:order val="13"/>
          <c:tx>
            <c:strRef>
              <c:f>גיליון1!$O$1</c:f>
              <c:strCache>
                <c:ptCount val="1"/>
                <c:pt idx="0">
                  <c:v>הונג קונג 
Hong Kong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גיליון1!$O$2</c:f>
              <c:numCache>
                <c:formatCode>0.0</c:formatCode>
                <c:ptCount val="1"/>
                <c:pt idx="0">
                  <c:v>1540</c:v>
                </c:pt>
              </c:numCache>
            </c:numRef>
          </c:val>
        </c:ser>
        <c:ser>
          <c:idx val="14"/>
          <c:order val="14"/>
          <c:tx>
            <c:strRef>
              <c:f>גיליון1!$P$1</c:f>
              <c:strCache>
                <c:ptCount val="1"/>
                <c:pt idx="0">
                  <c:v>קוריאה הדרומית
S.Korea   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גיליון1!$P$2</c:f>
              <c:numCache>
                <c:formatCode>0.0</c:formatCode>
                <c:ptCount val="1"/>
                <c:pt idx="0">
                  <c:v>1515.5</c:v>
                </c:pt>
              </c:numCache>
            </c:numRef>
          </c:val>
        </c:ser>
        <c:ser>
          <c:idx val="15"/>
          <c:order val="15"/>
          <c:tx>
            <c:strRef>
              <c:f>גיליון1!$Q$1</c:f>
              <c:strCache>
                <c:ptCount val="1"/>
                <c:pt idx="0">
                  <c:v>אירלנד
Ireland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גיליון1!$Q$2</c:f>
              <c:numCache>
                <c:formatCode>0.0</c:formatCode>
                <c:ptCount val="1"/>
                <c:pt idx="0">
                  <c:v>1179.0999999999999</c:v>
                </c:pt>
              </c:numCache>
            </c:numRef>
          </c:val>
        </c:ser>
        <c:ser>
          <c:idx val="16"/>
          <c:order val="16"/>
          <c:tx>
            <c:strRef>
              <c:f>גיליון1!$R$1</c:f>
              <c:strCache>
                <c:ptCount val="1"/>
                <c:pt idx="0">
                  <c:v>טיוון
Taiwan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גיליון1!$R$2</c:f>
              <c:numCache>
                <c:formatCode>0.0</c:formatCode>
                <c:ptCount val="1"/>
                <c:pt idx="0">
                  <c:v>943.5</c:v>
                </c:pt>
              </c:numCache>
            </c:numRef>
          </c:val>
        </c:ser>
        <c:ser>
          <c:idx val="17"/>
          <c:order val="17"/>
          <c:tx>
            <c:strRef>
              <c:f>גיליון1!$S$1</c:f>
              <c:strCache>
                <c:ptCount val="1"/>
                <c:pt idx="0">
                  <c:v>הודו
India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גיליון1!$S$2</c:f>
              <c:numCache>
                <c:formatCode>0.0</c:formatCode>
                <c:ptCount val="1"/>
                <c:pt idx="0">
                  <c:v>779.3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1"/>
        <c:axId val="167609472"/>
        <c:axId val="167611008"/>
      </c:barChart>
      <c:catAx>
        <c:axId val="16760947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7611008"/>
        <c:crosses val="autoZero"/>
        <c:auto val="1"/>
        <c:lblAlgn val="ctr"/>
        <c:lblOffset val="100"/>
        <c:noMultiLvlLbl val="0"/>
      </c:catAx>
      <c:valAx>
        <c:axId val="167611008"/>
        <c:scaling>
          <c:orientation val="minMax"/>
          <c:max val="10000"/>
        </c:scaling>
        <c:delete val="0"/>
        <c:axPos val="b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he-IL"/>
          </a:p>
        </c:txPr>
        <c:crossAx val="16760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he-I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ארה"ב
U.S.A 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גיליון1!$B$2</c:f>
              <c:numCache>
                <c:formatCode>0.0</c:formatCode>
                <c:ptCount val="1"/>
                <c:pt idx="0">
                  <c:v>16696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סין
China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גיליון1!$C$2</c:f>
              <c:numCache>
                <c:formatCode>0.0</c:formatCode>
                <c:ptCount val="1"/>
                <c:pt idx="0">
                  <c:v>4778.6000000000004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הממלכה המאוחדת 
.U.K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גיליון1!$D$2</c:f>
              <c:numCache>
                <c:formatCode>0.0</c:formatCode>
                <c:ptCount val="1"/>
                <c:pt idx="0">
                  <c:v>4341.2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הונג קונג 
Hong Kong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גיליון1!$E$2</c:f>
              <c:numCache>
                <c:formatCode>0.0</c:formatCode>
                <c:ptCount val="1"/>
                <c:pt idx="0">
                  <c:v>4227.1000000000004</c:v>
                </c:pt>
              </c:numCache>
            </c:numRef>
          </c:val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הולנד  
Netherlands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גיליון1!$F$2</c:f>
              <c:numCache>
                <c:formatCode>0.0</c:formatCode>
                <c:ptCount val="1"/>
                <c:pt idx="0">
                  <c:v>2275.6</c:v>
                </c:pt>
              </c:numCache>
            </c:numRef>
          </c:val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  בלגיה
Belgium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גיליון1!$G$2</c:f>
              <c:numCache>
                <c:formatCode>0.0</c:formatCode>
                <c:ptCount val="1"/>
                <c:pt idx="0">
                  <c:v>2193.5</c:v>
                </c:pt>
              </c:numCache>
            </c:numRef>
          </c:val>
        </c:ser>
        <c:ser>
          <c:idx val="6"/>
          <c:order val="6"/>
          <c:tx>
            <c:strRef>
              <c:f>גיליון1!$H$1</c:f>
              <c:strCache>
                <c:ptCount val="1"/>
                <c:pt idx="0">
                  <c:v>הודו
India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גיליון1!$H$2</c:f>
              <c:numCache>
                <c:formatCode>0.0</c:formatCode>
                <c:ptCount val="1"/>
                <c:pt idx="0">
                  <c:v>2149.5</c:v>
                </c:pt>
              </c:numCache>
            </c:numRef>
          </c:val>
        </c:ser>
        <c:ser>
          <c:idx val="7"/>
          <c:order val="7"/>
          <c:tx>
            <c:strRef>
              <c:f>גיליון1!$I$1</c:f>
              <c:strCache>
                <c:ptCount val="1"/>
                <c:pt idx="0">
                  <c:v>טורקיה   
Turkey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גיליון1!$I$2</c:f>
              <c:numCache>
                <c:formatCode>0.0</c:formatCode>
                <c:ptCount val="1"/>
                <c:pt idx="0">
                  <c:v>1912.4</c:v>
                </c:pt>
              </c:numCache>
            </c:numRef>
          </c:val>
        </c:ser>
        <c:ser>
          <c:idx val="8"/>
          <c:order val="8"/>
          <c:tx>
            <c:strRef>
              <c:f>גיליון1!$J$1</c:f>
              <c:strCache>
                <c:ptCount val="1"/>
                <c:pt idx="0">
                  <c:v> גרמניה
Germany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גיליון1!$J$2</c:f>
              <c:numCache>
                <c:formatCode>0.0</c:formatCode>
                <c:ptCount val="1"/>
                <c:pt idx="0">
                  <c:v>1777.2</c:v>
                </c:pt>
              </c:numCache>
            </c:numRef>
          </c:val>
        </c:ser>
        <c:ser>
          <c:idx val="9"/>
          <c:order val="9"/>
          <c:tx>
            <c:strRef>
              <c:f>גיליון1!$K$1</c:f>
              <c:strCache>
                <c:ptCount val="1"/>
                <c:pt idx="0">
                  <c:v>צרפת
France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גיליון1!$K$2</c:f>
              <c:numCache>
                <c:formatCode>0.0</c:formatCode>
                <c:ptCount val="1"/>
                <c:pt idx="0">
                  <c:v>1605.9</c:v>
                </c:pt>
              </c:numCache>
            </c:numRef>
          </c:val>
        </c:ser>
        <c:ser>
          <c:idx val="10"/>
          <c:order val="10"/>
          <c:tx>
            <c:strRef>
              <c:f>גיליון1!$L$1</c:f>
              <c:strCache>
                <c:ptCount val="1"/>
                <c:pt idx="0">
                  <c:v>   שוויץ
Switzerland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גיליון1!$L$2</c:f>
              <c:numCache>
                <c:formatCode>0.0</c:formatCode>
                <c:ptCount val="1"/>
                <c:pt idx="0">
                  <c:v>1351.9</c:v>
                </c:pt>
              </c:numCache>
            </c:numRef>
          </c:val>
        </c:ser>
        <c:ser>
          <c:idx val="11"/>
          <c:order val="11"/>
          <c:tx>
            <c:strRef>
              <c:f>גיליון1!$M$1</c:f>
              <c:strCache>
                <c:ptCount val="1"/>
                <c:pt idx="0">
                  <c:v>ברזיל
Brazil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גיליון1!$M$2</c:f>
              <c:numCache>
                <c:formatCode>0.0</c:formatCode>
                <c:ptCount val="1"/>
                <c:pt idx="0">
                  <c:v>1169.0999999999999</c:v>
                </c:pt>
              </c:numCache>
            </c:numRef>
          </c:val>
        </c:ser>
        <c:ser>
          <c:idx val="12"/>
          <c:order val="12"/>
          <c:tx>
            <c:strRef>
              <c:f>גיליון1!$N$1</c:f>
              <c:strCache>
                <c:ptCount val="1"/>
                <c:pt idx="0">
                  <c:v>יפן
Japan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גיליון1!$N$2</c:f>
              <c:numCache>
                <c:formatCode>0.0</c:formatCode>
                <c:ptCount val="1"/>
                <c:pt idx="0">
                  <c:v>1031.5999999999999</c:v>
                </c:pt>
              </c:numCache>
            </c:numRef>
          </c:val>
        </c:ser>
        <c:ser>
          <c:idx val="13"/>
          <c:order val="13"/>
          <c:tx>
            <c:strRef>
              <c:f>גיליון1!$O$1</c:f>
              <c:strCache>
                <c:ptCount val="1"/>
                <c:pt idx="0">
                  <c:v> איטליה
Italy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גיליון1!$O$2</c:f>
              <c:numCache>
                <c:formatCode>0.0</c:formatCode>
                <c:ptCount val="1"/>
                <c:pt idx="0">
                  <c:v>981.7</c:v>
                </c:pt>
              </c:numCache>
            </c:numRef>
          </c:val>
        </c:ser>
        <c:ser>
          <c:idx val="14"/>
          <c:order val="14"/>
          <c:tx>
            <c:strRef>
              <c:f>גיליון1!$P$1</c:f>
              <c:strCache>
                <c:ptCount val="1"/>
                <c:pt idx="0">
                  <c:v>קוריאה הדרומית
S.Korea   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גיליון1!$P$2</c:f>
              <c:numCache>
                <c:formatCode>0.0</c:formatCode>
                <c:ptCount val="1"/>
                <c:pt idx="0">
                  <c:v>970.1</c:v>
                </c:pt>
              </c:numCache>
            </c:numRef>
          </c:val>
        </c:ser>
        <c:ser>
          <c:idx val="15"/>
          <c:order val="15"/>
          <c:tx>
            <c:strRef>
              <c:f>גיליון1!$Q$1</c:f>
              <c:strCache>
                <c:ptCount val="1"/>
                <c:pt idx="0">
                  <c:v>  ספרד
Spain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גיליון1!$Q$2</c:f>
              <c:numCache>
                <c:formatCode>0.0</c:formatCode>
                <c:ptCount val="1"/>
                <c:pt idx="0">
                  <c:v>882.6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834368"/>
        <c:axId val="167835904"/>
      </c:barChart>
      <c:catAx>
        <c:axId val="1678343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7835904"/>
        <c:crosses val="autoZero"/>
        <c:auto val="1"/>
        <c:lblAlgn val="ctr"/>
        <c:lblOffset val="100"/>
        <c:noMultiLvlLbl val="0"/>
      </c:catAx>
      <c:valAx>
        <c:axId val="1678359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he-IL"/>
          </a:p>
        </c:txPr>
        <c:crossAx val="16783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he-I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גיליון1!$A$1</c:f>
              <c:strCache>
                <c:ptCount val="1"/>
                <c:pt idx="0">
                  <c:v>ארה"ב
U.S.A 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גיליון1!$A$2</c:f>
              <c:numCache>
                <c:formatCode>0.0</c:formatCode>
                <c:ptCount val="1"/>
                <c:pt idx="0">
                  <c:v>10816.1</c:v>
                </c:pt>
              </c:numCache>
            </c:numRef>
          </c:val>
        </c:ser>
        <c:ser>
          <c:idx val="1"/>
          <c:order val="1"/>
          <c:tx>
            <c:strRef>
              <c:f>גיליון1!$B$1</c:f>
              <c:strCache>
                <c:ptCount val="1"/>
                <c:pt idx="0">
                  <c:v>סין
China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גיליון1!$B$2</c:f>
              <c:numCache>
                <c:formatCode>0.0</c:formatCode>
                <c:ptCount val="1"/>
                <c:pt idx="0">
                  <c:v>4678.6000000000004</c:v>
                </c:pt>
              </c:numCache>
            </c:numRef>
          </c:val>
        </c:ser>
        <c:ser>
          <c:idx val="2"/>
          <c:order val="2"/>
          <c:tx>
            <c:strRef>
              <c:f>גיליון1!$C$1</c:f>
              <c:strCache>
                <c:ptCount val="1"/>
                <c:pt idx="0">
                  <c:v>הממלכה המאוחדת 
.U.K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גיליון1!$C$2</c:f>
              <c:numCache>
                <c:formatCode>0.0</c:formatCode>
                <c:ptCount val="1"/>
                <c:pt idx="0">
                  <c:v>3932.9</c:v>
                </c:pt>
              </c:numCache>
            </c:numRef>
          </c:val>
        </c:ser>
        <c:ser>
          <c:idx val="3"/>
          <c:order val="3"/>
          <c:tx>
            <c:strRef>
              <c:f>גיליון1!$D$1</c:f>
              <c:strCache>
                <c:ptCount val="1"/>
                <c:pt idx="0">
                  <c:v>הולנד  
Netherlands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גיליון1!$D$2</c:f>
              <c:numCache>
                <c:formatCode>0.0</c:formatCode>
                <c:ptCount val="1"/>
                <c:pt idx="0">
                  <c:v>2274.1</c:v>
                </c:pt>
              </c:numCache>
            </c:numRef>
          </c:val>
        </c:ser>
        <c:ser>
          <c:idx val="4"/>
          <c:order val="4"/>
          <c:tx>
            <c:strRef>
              <c:f>גיליון1!$E$1</c:f>
              <c:strCache>
                <c:ptCount val="1"/>
                <c:pt idx="0">
                  <c:v>טורקיה   
Turkey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גיליון1!$E$2</c:f>
              <c:numCache>
                <c:formatCode>0.0</c:formatCode>
                <c:ptCount val="1"/>
                <c:pt idx="0">
                  <c:v>1908.5</c:v>
                </c:pt>
              </c:numCache>
            </c:numRef>
          </c:val>
        </c:ser>
        <c:ser>
          <c:idx val="5"/>
          <c:order val="5"/>
          <c:tx>
            <c:strRef>
              <c:f>גיליון1!$F$1</c:f>
              <c:strCache>
                <c:ptCount val="1"/>
                <c:pt idx="0">
                  <c:v> גרמניה
Germany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גיליון1!$F$2</c:f>
              <c:numCache>
                <c:formatCode>0.0</c:formatCode>
                <c:ptCount val="1"/>
                <c:pt idx="0">
                  <c:v>1743.8</c:v>
                </c:pt>
              </c:numCache>
            </c:numRef>
          </c:val>
        </c:ser>
        <c:ser>
          <c:idx val="6"/>
          <c:order val="6"/>
          <c:tx>
            <c:strRef>
              <c:f>גיליון1!$G$1</c:f>
              <c:strCache>
                <c:ptCount val="1"/>
                <c:pt idx="0">
                  <c:v>צרפת
France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גיליון1!$G$2</c:f>
              <c:numCache>
                <c:formatCode>0.0</c:formatCode>
                <c:ptCount val="1"/>
                <c:pt idx="0">
                  <c:v>1379.8</c:v>
                </c:pt>
              </c:numCache>
            </c:numRef>
          </c:val>
        </c:ser>
        <c:ser>
          <c:idx val="7"/>
          <c:order val="7"/>
          <c:tx>
            <c:strRef>
              <c:f>גיליון1!$H$1</c:f>
              <c:strCache>
                <c:ptCount val="1"/>
                <c:pt idx="0">
                  <c:v>הודו
India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גיליון1!$H$2</c:f>
              <c:numCache>
                <c:formatCode>0.0</c:formatCode>
                <c:ptCount val="1"/>
                <c:pt idx="0">
                  <c:v>1174.2</c:v>
                </c:pt>
              </c:numCache>
            </c:numRef>
          </c:val>
        </c:ser>
        <c:ser>
          <c:idx val="8"/>
          <c:order val="8"/>
          <c:tx>
            <c:strRef>
              <c:f>גיליון1!$I$1</c:f>
              <c:strCache>
                <c:ptCount val="1"/>
                <c:pt idx="0">
                  <c:v>ברזיל
Brazil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גיליון1!$I$2</c:f>
              <c:numCache>
                <c:formatCode>0.0</c:formatCode>
                <c:ptCount val="1"/>
                <c:pt idx="0">
                  <c:v>1168.8</c:v>
                </c:pt>
              </c:numCache>
            </c:numRef>
          </c:val>
        </c:ser>
        <c:ser>
          <c:idx val="9"/>
          <c:order val="9"/>
          <c:tx>
            <c:strRef>
              <c:f>גיליון1!$J$1</c:f>
              <c:strCache>
                <c:ptCount val="1"/>
                <c:pt idx="0">
                  <c:v>  יפן
Japan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גיליון1!$J$2</c:f>
              <c:numCache>
                <c:formatCode>0.0</c:formatCode>
                <c:ptCount val="1"/>
                <c:pt idx="0">
                  <c:v>986.9</c:v>
                </c:pt>
              </c:numCache>
            </c:numRef>
          </c:val>
        </c:ser>
        <c:ser>
          <c:idx val="10"/>
          <c:order val="10"/>
          <c:tx>
            <c:strRef>
              <c:f>גיליון1!$K$1</c:f>
              <c:strCache>
                <c:ptCount val="1"/>
                <c:pt idx="0">
                  <c:v>קוריאה הדרומית
S.Korea   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גיליון1!$K$2</c:f>
              <c:numCache>
                <c:formatCode>0.0</c:formatCode>
                <c:ptCount val="1"/>
                <c:pt idx="0">
                  <c:v>969.1</c:v>
                </c:pt>
              </c:numCache>
            </c:numRef>
          </c:val>
        </c:ser>
        <c:ser>
          <c:idx val="11"/>
          <c:order val="11"/>
          <c:tx>
            <c:strRef>
              <c:f>גיליון1!$L$1</c:f>
              <c:strCache>
                <c:ptCount val="1"/>
                <c:pt idx="0">
                  <c:v> איטליה
Italy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גיליון1!$L$2</c:f>
              <c:numCache>
                <c:formatCode>0.0</c:formatCode>
                <c:ptCount val="1"/>
                <c:pt idx="0">
                  <c:v>944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387584"/>
        <c:axId val="174389120"/>
      </c:barChart>
      <c:catAx>
        <c:axId val="1743875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74389120"/>
        <c:crosses val="autoZero"/>
        <c:auto val="1"/>
        <c:lblAlgn val="ctr"/>
        <c:lblOffset val="100"/>
        <c:noMultiLvlLbl val="0"/>
      </c:catAx>
      <c:valAx>
        <c:axId val="1743891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/>
                </a:solidFill>
              </a:defRPr>
            </a:pPr>
            <a:endParaRPr lang="he-IL"/>
          </a:p>
        </c:txPr>
        <c:crossAx val="17438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he-I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   שוויץ
Switzerland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גיליון1!$B$2</c:f>
              <c:numCache>
                <c:formatCode>_-* #,##0.0_-;\-* #,##0.0_-;_-* "-"??_-;_-@_-</c:formatCode>
                <c:ptCount val="1"/>
                <c:pt idx="0">
                  <c:v>6405.2999999999993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 גרמניה
Germany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גיליון1!$C$2</c:f>
              <c:numCache>
                <c:formatCode>_-* #,##0.0_-;\-* #,##0.0_-;_-* "-"??_-;_-@_-</c:formatCode>
                <c:ptCount val="1"/>
                <c:pt idx="0">
                  <c:v>3642.8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סין
China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גיליון1!$D$2</c:f>
              <c:numCache>
                <c:formatCode>_-* #,##0.0_-;\-* #,##0.0_-;_-* "-"??_-;_-@_-</c:formatCode>
                <c:ptCount val="1"/>
                <c:pt idx="0">
                  <c:v>2057.6999999999998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 איטליה
Italy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גיליון1!$E$2</c:f>
              <c:numCache>
                <c:formatCode>_-* #,##0.0_-;\-* #,##0.0_-;_-* "-"??_-;_-@_-</c:formatCode>
                <c:ptCount val="1"/>
                <c:pt idx="0">
                  <c:v>1859.9999999999998</c:v>
                </c:pt>
              </c:numCache>
            </c:numRef>
          </c:val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הממלכה המאוחדת
United Kingdom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גיליון1!$F$2</c:f>
              <c:numCache>
                <c:formatCode>_-* #,##0.0_-;\-* #,##0.0_-;_-* "-"??_-;_-@_-</c:formatCode>
                <c:ptCount val="1"/>
                <c:pt idx="0">
                  <c:v>1810.1999999999998</c:v>
                </c:pt>
              </c:numCache>
            </c:numRef>
          </c:val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  בלגיה
Belgium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גיליון1!$G$2</c:f>
              <c:numCache>
                <c:formatCode>_-* #,##0.0_-;\-* #,##0.0_-;_-* "-"??_-;_-@_-</c:formatCode>
                <c:ptCount val="1"/>
                <c:pt idx="0">
                  <c:v>1629.6999999999998</c:v>
                </c:pt>
              </c:numCache>
            </c:numRef>
          </c:val>
        </c:ser>
        <c:ser>
          <c:idx val="6"/>
          <c:order val="6"/>
          <c:tx>
            <c:strRef>
              <c:f>גיליון1!$H$1</c:f>
              <c:strCache>
                <c:ptCount val="1"/>
                <c:pt idx="0">
                  <c:v> סינגפור
Singapore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גיליון1!$H$2</c:f>
              <c:numCache>
                <c:formatCode>_-* #,##0.0_-;\-* #,##0.0_-;_-* "-"??_-;_-@_-</c:formatCode>
                <c:ptCount val="1"/>
                <c:pt idx="0">
                  <c:v>1152</c:v>
                </c:pt>
              </c:numCache>
            </c:numRef>
          </c:val>
        </c:ser>
        <c:ser>
          <c:idx val="7"/>
          <c:order val="7"/>
          <c:tx>
            <c:strRef>
              <c:f>גיליון1!$I$1</c:f>
              <c:strCache>
                <c:ptCount val="1"/>
                <c:pt idx="0">
                  <c:v>אירלנד
Ireland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גיליון1!$I$2</c:f>
              <c:numCache>
                <c:formatCode>_-* #,##0.0_-;\-* #,##0.0_-;_-* "-"??_-;_-@_-</c:formatCode>
                <c:ptCount val="1"/>
                <c:pt idx="0">
                  <c:v>1074.6999999999998</c:v>
                </c:pt>
              </c:numCache>
            </c:numRef>
          </c:val>
        </c:ser>
        <c:ser>
          <c:idx val="8"/>
          <c:order val="8"/>
          <c:tx>
            <c:strRef>
              <c:f>גיליון1!$J$1</c:f>
              <c:strCache>
                <c:ptCount val="1"/>
                <c:pt idx="0">
                  <c:v>  יפן
Japan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גיליון1!$J$2</c:f>
              <c:numCache>
                <c:formatCode>_-* #,##0.0_-;\-* #,##0.0_-;_-* "-"??_-;_-@_-</c:formatCode>
                <c:ptCount val="1"/>
                <c:pt idx="0">
                  <c:v>1024.2000000000003</c:v>
                </c:pt>
              </c:numCache>
            </c:numRef>
          </c:val>
        </c:ser>
        <c:ser>
          <c:idx val="9"/>
          <c:order val="9"/>
          <c:tx>
            <c:strRef>
              <c:f>גיליון1!$K$1</c:f>
              <c:strCache>
                <c:ptCount val="1"/>
                <c:pt idx="0">
                  <c:v>הולנד  
Netherlands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גיליון1!$K$2</c:f>
              <c:numCache>
                <c:formatCode>_-* #,##0.0_-;\-* #,##0.0_-;_-* "-"??_-;_-@_-</c:formatCode>
                <c:ptCount val="1"/>
                <c:pt idx="0">
                  <c:v>1006.9000000000001</c:v>
                </c:pt>
              </c:numCache>
            </c:numRef>
          </c:val>
        </c:ser>
        <c:ser>
          <c:idx val="10"/>
          <c:order val="10"/>
          <c:tx>
            <c:strRef>
              <c:f>גיליון1!$L$1</c:f>
              <c:strCache>
                <c:ptCount val="1"/>
                <c:pt idx="0">
                  <c:v>טורקיה   
Turkey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גיליון1!$L$2</c:f>
              <c:numCache>
                <c:formatCode>_-* #,##0.0_-;\-* #,##0.0_-;_-* "-"??_-;_-@_-</c:formatCode>
                <c:ptCount val="1"/>
                <c:pt idx="0">
                  <c:v>973.09999999999991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445440"/>
        <c:axId val="167193600"/>
      </c:barChart>
      <c:catAx>
        <c:axId val="1444454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7193600"/>
        <c:crosses val="autoZero"/>
        <c:auto val="1"/>
        <c:lblAlgn val="ctr"/>
        <c:lblOffset val="100"/>
        <c:noMultiLvlLbl val="0"/>
      </c:catAx>
      <c:valAx>
        <c:axId val="1671936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he-IL"/>
          </a:p>
        </c:txPr>
        <c:crossAx val="144445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גיליון1!$B$1</c:f>
              <c:strCache>
                <c:ptCount val="1"/>
                <c:pt idx="0">
                  <c:v>יבוא Imports</c:v>
                </c:pt>
              </c:strCache>
            </c:strRef>
          </c:tx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0.5</c:v>
                </c:pt>
                <c:pt idx="1">
                  <c:v>-14.2</c:v>
                </c:pt>
                <c:pt idx="2">
                  <c:v>6.1</c:v>
                </c:pt>
                <c:pt idx="3">
                  <c:v>4.5</c:v>
                </c:pt>
                <c:pt idx="4">
                  <c:v>11.2</c:v>
                </c:pt>
              </c:numCache>
            </c:numRef>
          </c:val>
        </c:ser>
        <c:ser>
          <c:idx val="2"/>
          <c:order val="1"/>
          <c:tx>
            <c:strRef>
              <c:f>גיליון1!$C$1</c:f>
              <c:strCache>
                <c:ptCount val="1"/>
                <c:pt idx="0">
                  <c:v>יצוא Exports</c:v>
                </c:pt>
              </c:strCache>
            </c:strRef>
          </c:tx>
          <c:invertIfNegative val="0"/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גיליון1!$C$2:$C$6</c:f>
              <c:numCache>
                <c:formatCode>General</c:formatCode>
                <c:ptCount val="5"/>
                <c:pt idx="0">
                  <c:v>1.4</c:v>
                </c:pt>
                <c:pt idx="1">
                  <c:v>-7.2</c:v>
                </c:pt>
                <c:pt idx="2">
                  <c:v>-2.5</c:v>
                </c:pt>
                <c:pt idx="3">
                  <c:v>1.7</c:v>
                </c:pt>
                <c:pt idx="4">
                  <c:v>2</c:v>
                </c:pt>
              </c:numCache>
            </c:numRef>
          </c:val>
        </c:ser>
        <c:ser>
          <c:idx val="3"/>
          <c:order val="2"/>
          <c:tx>
            <c:strRef>
              <c:f>גיליון1!$D$1</c:f>
              <c:strCache>
                <c:ptCount val="1"/>
                <c:pt idx="0">
                  <c:v>Trade Balance    מאזן מסחרי</c:v>
                </c:pt>
              </c:strCache>
            </c:strRef>
          </c:tx>
          <c:invertIfNegative val="0"/>
          <c:dPt>
            <c:idx val="2"/>
            <c:invertIfNegative val="0"/>
            <c:bubble3D val="0"/>
          </c:dPt>
          <c:cat>
            <c:numRef>
              <c:f>גיליון1!$A$2:$A$6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גיליון1!$D$2:$D$6</c:f>
              <c:numCache>
                <c:formatCode>General</c:formatCode>
                <c:ptCount val="5"/>
                <c:pt idx="0">
                  <c:v>-2.9</c:v>
                </c:pt>
                <c:pt idx="1">
                  <c:v>-43.5</c:v>
                </c:pt>
                <c:pt idx="2">
                  <c:v>65</c:v>
                </c:pt>
                <c:pt idx="3">
                  <c:v>16.100000000000001</c:v>
                </c:pt>
                <c:pt idx="4" formatCode="#,##0.0">
                  <c:v>43.917878986603142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7590144"/>
        <c:axId val="167596032"/>
      </c:barChart>
      <c:catAx>
        <c:axId val="1675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167596032"/>
        <c:crosses val="autoZero"/>
        <c:auto val="1"/>
        <c:lblAlgn val="ctr"/>
        <c:lblOffset val="100"/>
        <c:noMultiLvlLbl val="0"/>
      </c:catAx>
      <c:valAx>
        <c:axId val="16759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67590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944136996378126"/>
          <c:y val="0.94319162406612356"/>
          <c:w val="0.46111726007243742"/>
          <c:h val="5.439235823112500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930843555742357E-2"/>
          <c:y val="2.657619473026589E-2"/>
          <c:w val="0.95616542287743711"/>
          <c:h val="0.92255445741949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   שוויץ
Switzerland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גיליון1!$B$2</c:f>
              <c:numCache>
                <c:formatCode>General</c:formatCode>
                <c:ptCount val="1"/>
                <c:pt idx="0">
                  <c:v>6968.7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 גרמניה
Germany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גיליון1!$C$2</c:f>
              <c:numCache>
                <c:formatCode>General</c:formatCode>
                <c:ptCount val="1"/>
                <c:pt idx="0">
                  <c:v>3672.6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הממלכה המאוחדת 
.U.K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גיליון1!$D$2</c:f>
              <c:numCache>
                <c:formatCode>General</c:formatCode>
                <c:ptCount val="1"/>
                <c:pt idx="0">
                  <c:v>2195.8000000000002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סין
China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גיליון1!$E$2</c:f>
              <c:numCache>
                <c:formatCode>General</c:formatCode>
                <c:ptCount val="1"/>
                <c:pt idx="0">
                  <c:v>2111.1999999999998</c:v>
                </c:pt>
              </c:numCache>
            </c:numRef>
          </c:val>
        </c:ser>
        <c:ser>
          <c:idx val="4"/>
          <c:order val="4"/>
          <c:tx>
            <c:strRef>
              <c:f>גיליון1!$F$1</c:f>
              <c:strCache>
                <c:ptCount val="1"/>
                <c:pt idx="0">
                  <c:v> איטליה
Italy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גיליון1!$F$2</c:f>
              <c:numCache>
                <c:formatCode>General</c:formatCode>
                <c:ptCount val="1"/>
                <c:pt idx="0">
                  <c:v>1882.8</c:v>
                </c:pt>
              </c:numCache>
            </c:numRef>
          </c:val>
        </c:ser>
        <c:ser>
          <c:idx val="5"/>
          <c:order val="5"/>
          <c:tx>
            <c:strRef>
              <c:f>גיליון1!$G$1</c:f>
              <c:strCache>
                <c:ptCount val="1"/>
                <c:pt idx="0">
                  <c:v>  בלגיה
Belgium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גיליון1!$G$2</c:f>
              <c:numCache>
                <c:formatCode>General</c:formatCode>
                <c:ptCount val="1"/>
                <c:pt idx="0">
                  <c:v>1255</c:v>
                </c:pt>
              </c:numCache>
            </c:numRef>
          </c:val>
        </c:ser>
        <c:ser>
          <c:idx val="6"/>
          <c:order val="6"/>
          <c:tx>
            <c:strRef>
              <c:f>גיליון1!$H$1</c:f>
              <c:strCache>
                <c:ptCount val="1"/>
                <c:pt idx="0">
                  <c:v> סינגפור
Singapore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גיליון1!$H$2</c:f>
              <c:numCache>
                <c:formatCode>General</c:formatCode>
                <c:ptCount val="1"/>
                <c:pt idx="0">
                  <c:v>1151</c:v>
                </c:pt>
              </c:numCache>
            </c:numRef>
          </c:val>
        </c:ser>
        <c:ser>
          <c:idx val="7"/>
          <c:order val="7"/>
          <c:tx>
            <c:strRef>
              <c:f>גיליון1!$I$1</c:f>
              <c:strCache>
                <c:ptCount val="1"/>
                <c:pt idx="0">
                  <c:v>אירלנד
Ireland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גיליון1!$I$2</c:f>
              <c:numCache>
                <c:formatCode>General</c:formatCode>
                <c:ptCount val="1"/>
                <c:pt idx="0">
                  <c:v>1074.7</c:v>
                </c:pt>
              </c:numCache>
            </c:numRef>
          </c:val>
        </c:ser>
        <c:ser>
          <c:idx val="8"/>
          <c:order val="8"/>
          <c:tx>
            <c:strRef>
              <c:f>גיליון1!$J$1</c:f>
              <c:strCache>
                <c:ptCount val="1"/>
                <c:pt idx="0">
                  <c:v>  יפן
Japan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גיליון1!$J$2</c:f>
              <c:numCache>
                <c:formatCode>General</c:formatCode>
                <c:ptCount val="1"/>
                <c:pt idx="0">
                  <c:v>1045.7</c:v>
                </c:pt>
              </c:numCache>
            </c:numRef>
          </c:val>
        </c:ser>
        <c:ser>
          <c:idx val="9"/>
          <c:order val="9"/>
          <c:tx>
            <c:strRef>
              <c:f>גיליון1!$K$1</c:f>
              <c:strCache>
                <c:ptCount val="1"/>
                <c:pt idx="0">
                  <c:v>הולנד  
Netherlands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גיליון1!$K$2</c:f>
              <c:numCache>
                <c:formatCode>General</c:formatCode>
                <c:ptCount val="1"/>
                <c:pt idx="0">
                  <c:v>1008.3</c:v>
                </c:pt>
              </c:numCache>
            </c:numRef>
          </c:val>
        </c:ser>
        <c:ser>
          <c:idx val="10"/>
          <c:order val="10"/>
          <c:tx>
            <c:strRef>
              <c:f>גיליון1!$L$1</c:f>
              <c:strCache>
                <c:ptCount val="1"/>
                <c:pt idx="0">
                  <c:v>הונג קונג 
Hong Kong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גיליון1!$L$2</c:f>
              <c:numCache>
                <c:formatCode>General</c:formatCode>
                <c:ptCount val="1"/>
                <c:pt idx="0">
                  <c:v>984</c:v>
                </c:pt>
              </c:numCache>
            </c:numRef>
          </c:val>
        </c:ser>
        <c:ser>
          <c:idx val="11"/>
          <c:order val="11"/>
          <c:tx>
            <c:strRef>
              <c:f>גיליון1!$M$1</c:f>
              <c:strCache>
                <c:ptCount val="1"/>
                <c:pt idx="0">
                  <c:v>טורקיה   
Turkey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גיליון1!$M$2</c:f>
              <c:numCache>
                <c:formatCode>General</c:formatCode>
                <c:ptCount val="1"/>
                <c:pt idx="0">
                  <c:v>975.8</c:v>
                </c:pt>
              </c:numCache>
            </c:numRef>
          </c:val>
        </c:ser>
        <c:ser>
          <c:idx val="12"/>
          <c:order val="12"/>
          <c:tx>
            <c:strRef>
              <c:f>גיליון1!$N$1</c:f>
              <c:strCache>
                <c:ptCount val="1"/>
                <c:pt idx="0">
                  <c:v>צרפת
France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גיליון1!$N$2</c:f>
              <c:numCache>
                <c:formatCode>General</c:formatCode>
                <c:ptCount val="1"/>
                <c:pt idx="0">
                  <c:v>795.1</c:v>
                </c:pt>
              </c:numCache>
            </c:numRef>
          </c:val>
        </c:ser>
        <c:ser>
          <c:idx val="13"/>
          <c:order val="13"/>
          <c:tx>
            <c:strRef>
              <c:f>גיליון1!$O$1</c:f>
              <c:strCache>
                <c:ptCount val="1"/>
                <c:pt idx="0">
                  <c:v>  ספרד
Spain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גיליון1!$O$2</c:f>
              <c:numCache>
                <c:formatCode>General</c:formatCode>
                <c:ptCount val="1"/>
                <c:pt idx="0">
                  <c:v>721.2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864512"/>
        <c:axId val="178866048"/>
      </c:barChart>
      <c:catAx>
        <c:axId val="17886451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78866048"/>
        <c:crosses val="autoZero"/>
        <c:auto val="1"/>
        <c:lblAlgn val="ctr"/>
        <c:lblOffset val="100"/>
        <c:noMultiLvlLbl val="0"/>
      </c:catAx>
      <c:valAx>
        <c:axId val="178866048"/>
        <c:scaling>
          <c:orientation val="minMax"/>
          <c:max val="8000"/>
        </c:scaling>
        <c:delete val="0"/>
        <c:axPos val="b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he-IL"/>
          </a:p>
        </c:txPr>
        <c:crossAx val="1788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he-I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ארה"ב
U.S.A 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גיליון1!$B$2</c:f>
              <c:numCache>
                <c:formatCode>_-* #,##0.0_-;\-* #,##0.0_-;_-* "-"??_-;_-@_-</c:formatCode>
                <c:ptCount val="1"/>
                <c:pt idx="0">
                  <c:v>6940.9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הונג קונג 
Hong Kong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גיליון1!$C$2</c:f>
              <c:numCache>
                <c:formatCode>_-* #,##0.0_-;\-* #,##0.0_-;_-* "-"??_-;_-@_-</c:formatCode>
                <c:ptCount val="1"/>
                <c:pt idx="0">
                  <c:v>2024.4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ברזיל
Brazil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גיליון1!$D$2</c:f>
              <c:numCache>
                <c:formatCode>_-* #,##0.0_-;\-* #,##0.0_-;_-* "-"??_-;_-@_-</c:formatCode>
                <c:ptCount val="1"/>
                <c:pt idx="0">
                  <c:v>981.7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קנדה
Canada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גיליון1!$E$2</c:f>
              <c:numCache>
                <c:formatCode>_-* #,##0.0_-;\-* #,##0.0_-;_-* "-"??_-;_-@_-</c:formatCode>
                <c:ptCount val="1"/>
                <c:pt idx="0">
                  <c:v>447.1</c:v>
                </c:pt>
              </c:numCache>
            </c:numRef>
          </c:val>
        </c:ser>
        <c:ser>
          <c:idx val="4"/>
          <c:order val="4"/>
          <c:tx>
            <c:strRef>
              <c:f>גיליון1!$G$1</c:f>
              <c:strCache>
                <c:ptCount val="1"/>
                <c:pt idx="0">
                  <c:v>אוסטרליה
Australia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גיליון1!$F$5</c:f>
              <c:numCache>
                <c:formatCode>_-* #,##0.0_-;\-* #,##0.0_-;_-* "-"??_-;_-@_-</c:formatCode>
                <c:ptCount val="1"/>
                <c:pt idx="0">
                  <c:v>354.3</c:v>
                </c:pt>
              </c:numCache>
            </c:numRef>
          </c:val>
        </c:ser>
        <c:ser>
          <c:idx val="5"/>
          <c:order val="5"/>
          <c:tx>
            <c:strRef>
              <c:f>גיליון1!$F$1</c:f>
              <c:strCache>
                <c:ptCount val="1"/>
                <c:pt idx="0">
                  <c:v>הודו
India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גיליון1!$F$2</c:f>
              <c:numCache>
                <c:formatCode>_-* #,##0.0_-;\-* #,##0.0_-;_-* "-"??_-;_-@_-</c:formatCode>
                <c:ptCount val="1"/>
                <c:pt idx="0">
                  <c:v>366</c:v>
                </c:pt>
              </c:numCache>
            </c:numRef>
          </c:val>
        </c:ser>
        <c:ser>
          <c:idx val="6"/>
          <c:order val="6"/>
          <c:tx>
            <c:strRef>
              <c:f>גיליון1!$H$1</c:f>
              <c:strCache>
                <c:ptCount val="1"/>
                <c:pt idx="0">
                  <c:v>סלובניה
Slovenia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גיליון1!$H$2</c:f>
              <c:numCache>
                <c:formatCode>_-* #,##0.0_-;\-* #,##0.0_-;_-* "-"??_-;_-@_-</c:formatCode>
                <c:ptCount val="1"/>
                <c:pt idx="0">
                  <c:v>342.9</c:v>
                </c:pt>
              </c:numCache>
            </c:numRef>
          </c:val>
        </c:ser>
        <c:ser>
          <c:idx val="7"/>
          <c:order val="7"/>
          <c:tx>
            <c:strRef>
              <c:f>גיליון1!$I$1</c:f>
              <c:strCache>
                <c:ptCount val="1"/>
                <c:pt idx="0">
                  <c:v>קפריסין
Cyprus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גיליון1!$I$2</c:f>
              <c:numCache>
                <c:formatCode>_-* #,##0.0_-;\-* #,##0.0_-;_-* "-"??_-;_-@_-</c:formatCode>
                <c:ptCount val="1"/>
                <c:pt idx="0">
                  <c:v>323</c:v>
                </c:pt>
              </c:numCache>
            </c:numRef>
          </c:val>
        </c:ser>
        <c:ser>
          <c:idx val="8"/>
          <c:order val="8"/>
          <c:tx>
            <c:strRef>
              <c:f>גיליון1!$J$1</c:f>
              <c:strCache>
                <c:ptCount val="1"/>
                <c:pt idx="0">
                  <c:v>יוון
Greece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גיליון1!$J$2</c:f>
              <c:numCache>
                <c:formatCode>_-* #,##0.0_-;\-* #,##0.0_-;_-* "-"??_-;_-@_-</c:formatCode>
                <c:ptCount val="1"/>
                <c:pt idx="0">
                  <c:v>253.5</c:v>
                </c:pt>
              </c:numCache>
            </c:numRef>
          </c:val>
        </c:ser>
        <c:ser>
          <c:idx val="9"/>
          <c:order val="9"/>
          <c:tx>
            <c:strRef>
              <c:f>גיליון1!$K$1</c:f>
              <c:strCache>
                <c:ptCount val="1"/>
                <c:pt idx="0">
                  <c:v>מקסיקו
Mexico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גיליון1!$K$2</c:f>
              <c:numCache>
                <c:formatCode>_-* #,##0.0_-;\-* #,##0.0_-;_-* "-"??_-;_-@_-</c:formatCode>
                <c:ptCount val="1"/>
                <c:pt idx="0">
                  <c:v>237.9</c:v>
                </c:pt>
              </c:numCache>
            </c:numRef>
          </c:val>
        </c:ser>
        <c:ser>
          <c:idx val="10"/>
          <c:order val="10"/>
          <c:tx>
            <c:strRef>
              <c:f>גיליון1!$L$1</c:f>
              <c:strCache>
                <c:ptCount val="1"/>
                <c:pt idx="0">
                  <c:v>ניגריה
Nigeria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גיליון1!$A$2</c:f>
              <c:strCache>
                <c:ptCount val="1"/>
                <c:pt idx="0">
                  <c:v>קטגוריה 1</c:v>
                </c:pt>
              </c:strCache>
            </c:strRef>
          </c:cat>
          <c:val>
            <c:numRef>
              <c:f>גיליון1!$L$2</c:f>
              <c:numCache>
                <c:formatCode>_-* #,##0.0_-;\-* #,##0.0_-;_-* "-"??_-;_-@_-</c:formatCode>
                <c:ptCount val="1"/>
                <c:pt idx="0">
                  <c:v>209.8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937216"/>
        <c:axId val="178959488"/>
      </c:barChart>
      <c:catAx>
        <c:axId val="17893721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78959488"/>
        <c:crosses val="autoZero"/>
        <c:auto val="1"/>
        <c:lblAlgn val="ctr"/>
        <c:lblOffset val="100"/>
        <c:noMultiLvlLbl val="0"/>
      </c:catAx>
      <c:valAx>
        <c:axId val="1789594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he-IL"/>
          </a:p>
        </c:txPr>
        <c:crossAx val="17893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he-I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גיליון1!$A$1</c:f>
              <c:strCache>
                <c:ptCount val="1"/>
                <c:pt idx="0">
                  <c:v>ארה"ב
U.S.A 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גיליון1!$A$2</c:f>
              <c:numCache>
                <c:formatCode>General</c:formatCode>
                <c:ptCount val="1"/>
                <c:pt idx="0">
                  <c:v>1691.7000000000007</c:v>
                </c:pt>
              </c:numCache>
            </c:numRef>
          </c:val>
        </c:ser>
        <c:ser>
          <c:idx val="1"/>
          <c:order val="1"/>
          <c:tx>
            <c:strRef>
              <c:f>גיליון1!$B$1</c:f>
              <c:strCache>
                <c:ptCount val="1"/>
                <c:pt idx="0">
                  <c:v>ברזיל
Brazil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גיליון1!$B$2</c:f>
              <c:numCache>
                <c:formatCode>General</c:formatCode>
                <c:ptCount val="1"/>
                <c:pt idx="0">
                  <c:v>983.5</c:v>
                </c:pt>
              </c:numCache>
            </c:numRef>
          </c:val>
        </c:ser>
        <c:ser>
          <c:idx val="2"/>
          <c:order val="2"/>
          <c:tx>
            <c:strRef>
              <c:f>גיליון1!$C$1</c:f>
              <c:strCache>
                <c:ptCount val="1"/>
                <c:pt idx="0">
                  <c:v>קנדה
Canada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 algn="ctr">
                  <a:defRPr lang="he-IL"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גיליון1!$C$2</c:f>
              <c:numCache>
                <c:formatCode>General</c:formatCode>
                <c:ptCount val="1"/>
                <c:pt idx="0">
                  <c:v>488.79999999999995</c:v>
                </c:pt>
              </c:numCache>
            </c:numRef>
          </c:val>
        </c:ser>
        <c:ser>
          <c:idx val="3"/>
          <c:order val="3"/>
          <c:tx>
            <c:strRef>
              <c:f>גיליון1!$D$1</c:f>
              <c:strCache>
                <c:ptCount val="1"/>
                <c:pt idx="0">
                  <c:v>רוסיה
Russian Federation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גיליון1!$D$2</c:f>
              <c:numCache>
                <c:formatCode>General</c:formatCode>
                <c:ptCount val="1"/>
                <c:pt idx="0">
                  <c:v>476.4</c:v>
                </c:pt>
              </c:numCache>
            </c:numRef>
          </c:val>
        </c:ser>
        <c:ser>
          <c:idx val="4"/>
          <c:order val="4"/>
          <c:tx>
            <c:strRef>
              <c:f>גיליון1!$E$1</c:f>
              <c:strCache>
                <c:ptCount val="1"/>
                <c:pt idx="0">
                  <c:v>הודו
India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גיליון1!$E$2</c:f>
              <c:numCache>
                <c:formatCode>General</c:formatCode>
                <c:ptCount val="1"/>
                <c:pt idx="0">
                  <c:v>394.90000000000009</c:v>
                </c:pt>
              </c:numCache>
            </c:numRef>
          </c:val>
        </c:ser>
        <c:ser>
          <c:idx val="5"/>
          <c:order val="5"/>
          <c:tx>
            <c:strRef>
              <c:f>גיליון1!$F$1</c:f>
              <c:strCache>
                <c:ptCount val="1"/>
                <c:pt idx="0">
                  <c:v>סלובניה
Slovenia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גיליון1!$F$2</c:f>
              <c:numCache>
                <c:formatCode>General</c:formatCode>
                <c:ptCount val="1"/>
                <c:pt idx="0">
                  <c:v>342.90000000000003</c:v>
                </c:pt>
              </c:numCache>
            </c:numRef>
          </c:val>
        </c:ser>
        <c:ser>
          <c:idx val="6"/>
          <c:order val="6"/>
          <c:tx>
            <c:strRef>
              <c:f>גיליון1!$G$1</c:f>
              <c:strCache>
                <c:ptCount val="1"/>
                <c:pt idx="0">
                  <c:v>אוסטרליה
Australia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גיליון1!$G$2</c:f>
              <c:numCache>
                <c:formatCode>General</c:formatCode>
                <c:ptCount val="1"/>
                <c:pt idx="0">
                  <c:v>333.5</c:v>
                </c:pt>
              </c:numCache>
            </c:numRef>
          </c:val>
        </c:ser>
        <c:ser>
          <c:idx val="7"/>
          <c:order val="7"/>
          <c:tx>
            <c:strRef>
              <c:f>גיליון1!$H$1</c:f>
              <c:strCache>
                <c:ptCount val="1"/>
                <c:pt idx="0">
                  <c:v>קפריסין
Cyprus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גיליון1!$H$2</c:f>
              <c:numCache>
                <c:formatCode>General</c:formatCode>
                <c:ptCount val="1"/>
                <c:pt idx="0">
                  <c:v>323.7</c:v>
                </c:pt>
              </c:numCache>
            </c:numRef>
          </c:val>
        </c:ser>
        <c:ser>
          <c:idx val="8"/>
          <c:order val="8"/>
          <c:tx>
            <c:strRef>
              <c:f>גיליון1!$I$1</c:f>
              <c:strCache>
                <c:ptCount val="1"/>
                <c:pt idx="0">
                  <c:v>יוון
Greece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גיליון1!$I$2</c:f>
              <c:numCache>
                <c:formatCode>General</c:formatCode>
                <c:ptCount val="1"/>
                <c:pt idx="0">
                  <c:v>253.20000000000005</c:v>
                </c:pt>
              </c:numCache>
            </c:numRef>
          </c:val>
        </c:ser>
        <c:ser>
          <c:idx val="9"/>
          <c:order val="9"/>
          <c:tx>
            <c:strRef>
              <c:f>גיליון1!$K$1</c:f>
              <c:strCache>
                <c:ptCount val="1"/>
                <c:pt idx="0">
                  <c:v>ניגריה
Nigeria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גיליון1!$J$9</c:f>
              <c:numCache>
                <c:formatCode>_-* #,##0.0_-;\-* #,##0.0_-;_-* "-"??_-;_-@_-</c:formatCode>
                <c:ptCount val="1"/>
                <c:pt idx="0">
                  <c:v>237</c:v>
                </c:pt>
              </c:numCache>
            </c:numRef>
          </c:val>
        </c:ser>
        <c:ser>
          <c:idx val="10"/>
          <c:order val="10"/>
          <c:tx>
            <c:strRef>
              <c:f>גיליון1!$J$1</c:f>
              <c:strCache>
                <c:ptCount val="1"/>
                <c:pt idx="0">
                  <c:v>מקסיקו
Mexico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גיליון1!$J$2</c:f>
              <c:numCache>
                <c:formatCode>General</c:formatCode>
                <c:ptCount val="1"/>
                <c:pt idx="0">
                  <c:v>236.79999999999998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9079040"/>
        <c:axId val="179080576"/>
      </c:barChart>
      <c:catAx>
        <c:axId val="17907904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79080576"/>
        <c:crosses val="autoZero"/>
        <c:auto val="1"/>
        <c:lblAlgn val="ctr"/>
        <c:lblOffset val="100"/>
        <c:noMultiLvlLbl val="0"/>
      </c:catAx>
      <c:valAx>
        <c:axId val="179080576"/>
        <c:scaling>
          <c:orientation val="minMax"/>
          <c:max val="1900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he-IL"/>
          </a:p>
        </c:txPr>
        <c:crossAx val="179079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he-I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5530110454E-2"/>
          <c:y val="4.5972317073593491E-2"/>
          <c:w val="0.93009113493435835"/>
          <c:h val="0.66214624487728513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Imports יבוא</c:v>
                </c:pt>
              </c:strCache>
            </c:strRef>
          </c:tx>
          <c:cat>
            <c:strRef>
              <c:f>גיליון1!$A$2:$A$21</c:f>
              <c:strCache>
                <c:ptCount val="20"/>
                <c:pt idx="0">
                  <c:v>2014 I-III</c:v>
                </c:pt>
                <c:pt idx="1">
                  <c:v> IV-VI</c:v>
                </c:pt>
                <c:pt idx="2">
                  <c:v> VII-IX</c:v>
                </c:pt>
                <c:pt idx="3">
                  <c:v> X-XII</c:v>
                </c:pt>
                <c:pt idx="4">
                  <c:v>2015 I-III</c:v>
                </c:pt>
                <c:pt idx="5">
                  <c:v> IV-VI</c:v>
                </c:pt>
                <c:pt idx="6">
                  <c:v> VII-IX</c:v>
                </c:pt>
                <c:pt idx="7">
                  <c:v> X-XII</c:v>
                </c:pt>
                <c:pt idx="8">
                  <c:v>2016 I-III</c:v>
                </c:pt>
                <c:pt idx="9">
                  <c:v> IV-VI</c:v>
                </c:pt>
                <c:pt idx="10">
                  <c:v> VII-IX</c:v>
                </c:pt>
                <c:pt idx="11">
                  <c:v> X-XII</c:v>
                </c:pt>
                <c:pt idx="12">
                  <c:v>2017 I-III</c:v>
                </c:pt>
                <c:pt idx="13">
                  <c:v> IV-VI</c:v>
                </c:pt>
                <c:pt idx="14">
                  <c:v> VII-IX</c:v>
                </c:pt>
                <c:pt idx="15">
                  <c:v> X-XII</c:v>
                </c:pt>
                <c:pt idx="16">
                  <c:v>2018 I-III</c:v>
                </c:pt>
                <c:pt idx="17">
                  <c:v> IV-VI</c:v>
                </c:pt>
                <c:pt idx="18">
                  <c:v> VII-IX</c:v>
                </c:pt>
                <c:pt idx="19">
                  <c:v>X-XII</c:v>
                </c:pt>
              </c:strCache>
            </c:strRef>
          </c:cat>
          <c:val>
            <c:numRef>
              <c:f>גיליון1!$B$2:$B$21</c:f>
              <c:numCache>
                <c:formatCode>General</c:formatCode>
                <c:ptCount val="20"/>
                <c:pt idx="0">
                  <c:v>105.2</c:v>
                </c:pt>
                <c:pt idx="1">
                  <c:v>105.5</c:v>
                </c:pt>
                <c:pt idx="2">
                  <c:v>104.5</c:v>
                </c:pt>
                <c:pt idx="3">
                  <c:v>102</c:v>
                </c:pt>
                <c:pt idx="4">
                  <c:v>97.3</c:v>
                </c:pt>
                <c:pt idx="5">
                  <c:v>96</c:v>
                </c:pt>
                <c:pt idx="6">
                  <c:v>95.9</c:v>
                </c:pt>
                <c:pt idx="7">
                  <c:v>94.7</c:v>
                </c:pt>
                <c:pt idx="8">
                  <c:v>93.6</c:v>
                </c:pt>
                <c:pt idx="9">
                  <c:v>94.2</c:v>
                </c:pt>
                <c:pt idx="10">
                  <c:v>94.4</c:v>
                </c:pt>
                <c:pt idx="11">
                  <c:v>93.5</c:v>
                </c:pt>
                <c:pt idx="12" formatCode="0.0">
                  <c:v>94.2</c:v>
                </c:pt>
                <c:pt idx="13" formatCode="0.0">
                  <c:v>95.9</c:v>
                </c:pt>
                <c:pt idx="14" formatCode="0.0">
                  <c:v>97.9</c:v>
                </c:pt>
                <c:pt idx="15" formatCode="0.0">
                  <c:v>99</c:v>
                </c:pt>
                <c:pt idx="16" formatCode="0.0">
                  <c:v>101</c:v>
                </c:pt>
                <c:pt idx="17" formatCode="0.0">
                  <c:v>101</c:v>
                </c:pt>
                <c:pt idx="18" formatCode="0.0">
                  <c:v>100.5</c:v>
                </c:pt>
                <c:pt idx="19" formatCode="0.0">
                  <c:v>99.9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Exports יצוא</c:v>
                </c:pt>
              </c:strCache>
            </c:strRef>
          </c:tx>
          <c:cat>
            <c:strRef>
              <c:f>גיליון1!$A$2:$A$21</c:f>
              <c:strCache>
                <c:ptCount val="20"/>
                <c:pt idx="0">
                  <c:v>2014 I-III</c:v>
                </c:pt>
                <c:pt idx="1">
                  <c:v> IV-VI</c:v>
                </c:pt>
                <c:pt idx="2">
                  <c:v> VII-IX</c:v>
                </c:pt>
                <c:pt idx="3">
                  <c:v> X-XII</c:v>
                </c:pt>
                <c:pt idx="4">
                  <c:v>2015 I-III</c:v>
                </c:pt>
                <c:pt idx="5">
                  <c:v> IV-VI</c:v>
                </c:pt>
                <c:pt idx="6">
                  <c:v> VII-IX</c:v>
                </c:pt>
                <c:pt idx="7">
                  <c:v> X-XII</c:v>
                </c:pt>
                <c:pt idx="8">
                  <c:v>2016 I-III</c:v>
                </c:pt>
                <c:pt idx="9">
                  <c:v> IV-VI</c:v>
                </c:pt>
                <c:pt idx="10">
                  <c:v> VII-IX</c:v>
                </c:pt>
                <c:pt idx="11">
                  <c:v> X-XII</c:v>
                </c:pt>
                <c:pt idx="12">
                  <c:v>2017 I-III</c:v>
                </c:pt>
                <c:pt idx="13">
                  <c:v> IV-VI</c:v>
                </c:pt>
                <c:pt idx="14">
                  <c:v> VII-IX</c:v>
                </c:pt>
                <c:pt idx="15">
                  <c:v> X-XII</c:v>
                </c:pt>
                <c:pt idx="16">
                  <c:v>2018 I-III</c:v>
                </c:pt>
                <c:pt idx="17">
                  <c:v> IV-VI</c:v>
                </c:pt>
                <c:pt idx="18">
                  <c:v> VII-IX</c:v>
                </c:pt>
                <c:pt idx="19">
                  <c:v>X-XII</c:v>
                </c:pt>
              </c:strCache>
            </c:strRef>
          </c:cat>
          <c:val>
            <c:numRef>
              <c:f>גיליון1!$C$2:$C$21</c:f>
              <c:numCache>
                <c:formatCode>General</c:formatCode>
                <c:ptCount val="20"/>
                <c:pt idx="0">
                  <c:v>109.7</c:v>
                </c:pt>
                <c:pt idx="1">
                  <c:v>104</c:v>
                </c:pt>
                <c:pt idx="2">
                  <c:v>100.3</c:v>
                </c:pt>
                <c:pt idx="3">
                  <c:v>98.5</c:v>
                </c:pt>
                <c:pt idx="4">
                  <c:v>96.8</c:v>
                </c:pt>
                <c:pt idx="5">
                  <c:v>98.7</c:v>
                </c:pt>
                <c:pt idx="6">
                  <c:v>97.2</c:v>
                </c:pt>
                <c:pt idx="7">
                  <c:v>95.5</c:v>
                </c:pt>
                <c:pt idx="8">
                  <c:v>93.8</c:v>
                </c:pt>
                <c:pt idx="9">
                  <c:v>96.1</c:v>
                </c:pt>
                <c:pt idx="10">
                  <c:v>94.2</c:v>
                </c:pt>
                <c:pt idx="11">
                  <c:v>94</c:v>
                </c:pt>
                <c:pt idx="12" formatCode="0.0">
                  <c:v>95.2</c:v>
                </c:pt>
                <c:pt idx="13" formatCode="0.0">
                  <c:v>95</c:v>
                </c:pt>
                <c:pt idx="14" formatCode="0.0">
                  <c:v>96.5</c:v>
                </c:pt>
                <c:pt idx="15" formatCode="0.0">
                  <c:v>97.2</c:v>
                </c:pt>
                <c:pt idx="16" formatCode="0.0">
                  <c:v>99</c:v>
                </c:pt>
                <c:pt idx="17" formatCode="0.0">
                  <c:v>100.5</c:v>
                </c:pt>
                <c:pt idx="18" formatCode="0.0">
                  <c:v>99.5</c:v>
                </c:pt>
                <c:pt idx="19" formatCode="0.0">
                  <c:v>98.5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Terms of trade index מדד תנאי הסחר</c:v>
                </c:pt>
              </c:strCache>
            </c:strRef>
          </c:tx>
          <c:cat>
            <c:strRef>
              <c:f>גיליון1!$A$2:$A$21</c:f>
              <c:strCache>
                <c:ptCount val="20"/>
                <c:pt idx="0">
                  <c:v>2014 I-III</c:v>
                </c:pt>
                <c:pt idx="1">
                  <c:v> IV-VI</c:v>
                </c:pt>
                <c:pt idx="2">
                  <c:v> VII-IX</c:v>
                </c:pt>
                <c:pt idx="3">
                  <c:v> X-XII</c:v>
                </c:pt>
                <c:pt idx="4">
                  <c:v>2015 I-III</c:v>
                </c:pt>
                <c:pt idx="5">
                  <c:v> IV-VI</c:v>
                </c:pt>
                <c:pt idx="6">
                  <c:v> VII-IX</c:v>
                </c:pt>
                <c:pt idx="7">
                  <c:v> X-XII</c:v>
                </c:pt>
                <c:pt idx="8">
                  <c:v>2016 I-III</c:v>
                </c:pt>
                <c:pt idx="9">
                  <c:v> IV-VI</c:v>
                </c:pt>
                <c:pt idx="10">
                  <c:v> VII-IX</c:v>
                </c:pt>
                <c:pt idx="11">
                  <c:v> X-XII</c:v>
                </c:pt>
                <c:pt idx="12">
                  <c:v>2017 I-III</c:v>
                </c:pt>
                <c:pt idx="13">
                  <c:v> IV-VI</c:v>
                </c:pt>
                <c:pt idx="14">
                  <c:v> VII-IX</c:v>
                </c:pt>
                <c:pt idx="15">
                  <c:v> X-XII</c:v>
                </c:pt>
                <c:pt idx="16">
                  <c:v>2018 I-III</c:v>
                </c:pt>
                <c:pt idx="17">
                  <c:v> IV-VI</c:v>
                </c:pt>
                <c:pt idx="18">
                  <c:v> VII-IX</c:v>
                </c:pt>
                <c:pt idx="19">
                  <c:v>X-XII</c:v>
                </c:pt>
              </c:strCache>
            </c:strRef>
          </c:cat>
          <c:val>
            <c:numRef>
              <c:f>גיליון1!$D$2:$D$21</c:f>
              <c:numCache>
                <c:formatCode>0.0</c:formatCode>
                <c:ptCount val="20"/>
                <c:pt idx="0">
                  <c:v>104.27756653992395</c:v>
                </c:pt>
                <c:pt idx="1">
                  <c:v>98.578199052132703</c:v>
                </c:pt>
                <c:pt idx="2">
                  <c:v>95.980861244019138</c:v>
                </c:pt>
                <c:pt idx="3">
                  <c:v>96.568627450980387</c:v>
                </c:pt>
                <c:pt idx="4">
                  <c:v>99.48612538540597</c:v>
                </c:pt>
                <c:pt idx="5">
                  <c:v>102.8125</c:v>
                </c:pt>
                <c:pt idx="6">
                  <c:v>101.35557872784149</c:v>
                </c:pt>
                <c:pt idx="7">
                  <c:v>100.84477296726504</c:v>
                </c:pt>
                <c:pt idx="8">
                  <c:v>100.21367521367522</c:v>
                </c:pt>
                <c:pt idx="9">
                  <c:v>102.01698513800423</c:v>
                </c:pt>
                <c:pt idx="10">
                  <c:v>99.788135593220346</c:v>
                </c:pt>
                <c:pt idx="11">
                  <c:v>100.53475935828877</c:v>
                </c:pt>
                <c:pt idx="12">
                  <c:v>101.06157112526539</c:v>
                </c:pt>
                <c:pt idx="13">
                  <c:v>99.061522419186645</c:v>
                </c:pt>
                <c:pt idx="14">
                  <c:v>98.569969356486212</c:v>
                </c:pt>
                <c:pt idx="15">
                  <c:v>98.181818181818187</c:v>
                </c:pt>
                <c:pt idx="16">
                  <c:v>98.019801980198025</c:v>
                </c:pt>
                <c:pt idx="17">
                  <c:v>99.504950495049499</c:v>
                </c:pt>
                <c:pt idx="18">
                  <c:v>99.00497512437812</c:v>
                </c:pt>
                <c:pt idx="19">
                  <c:v>98.598598598598599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04352"/>
        <c:axId val="185614336"/>
      </c:lineChart>
      <c:catAx>
        <c:axId val="185604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85614336"/>
        <c:crosses val="autoZero"/>
        <c:auto val="1"/>
        <c:lblAlgn val="ctr"/>
        <c:lblOffset val="100"/>
        <c:noMultiLvlLbl val="0"/>
      </c:catAx>
      <c:valAx>
        <c:axId val="185614336"/>
        <c:scaling>
          <c:orientation val="minMax"/>
          <c:min val="9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856043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Consumer goods מוצרי צריכה</c:v>
                </c:pt>
              </c:strCache>
            </c:strRef>
          </c:tx>
          <c:cat>
            <c:strRef>
              <c:f>גיליון1!$A$2:$A$21</c:f>
              <c:strCache>
                <c:ptCount val="20"/>
                <c:pt idx="0">
                  <c:v>2014 I-III</c:v>
                </c:pt>
                <c:pt idx="1">
                  <c:v> IV-VI</c:v>
                </c:pt>
                <c:pt idx="2">
                  <c:v> VII-IX</c:v>
                </c:pt>
                <c:pt idx="3">
                  <c:v> X-XII</c:v>
                </c:pt>
                <c:pt idx="4">
                  <c:v>2015 I-III</c:v>
                </c:pt>
                <c:pt idx="5">
                  <c:v> IV-VI</c:v>
                </c:pt>
                <c:pt idx="6">
                  <c:v> VII-IX</c:v>
                </c:pt>
                <c:pt idx="7">
                  <c:v> X-XII</c:v>
                </c:pt>
                <c:pt idx="8">
                  <c:v>2016 I-III</c:v>
                </c:pt>
                <c:pt idx="9">
                  <c:v> IV-VI</c:v>
                </c:pt>
                <c:pt idx="10">
                  <c:v> VII-IX</c:v>
                </c:pt>
                <c:pt idx="11">
                  <c:v> X-XII</c:v>
                </c:pt>
                <c:pt idx="12">
                  <c:v>2017 I-III</c:v>
                </c:pt>
                <c:pt idx="13">
                  <c:v> IV-VI</c:v>
                </c:pt>
                <c:pt idx="14">
                  <c:v> VII-IX</c:v>
                </c:pt>
                <c:pt idx="15">
                  <c:v> X-XII</c:v>
                </c:pt>
                <c:pt idx="16">
                  <c:v>2018 I-III</c:v>
                </c:pt>
                <c:pt idx="17">
                  <c:v> IV-VI</c:v>
                </c:pt>
                <c:pt idx="18">
                  <c:v> VII-IX</c:v>
                </c:pt>
                <c:pt idx="19">
                  <c:v>X-XII</c:v>
                </c:pt>
              </c:strCache>
            </c:strRef>
          </c:cat>
          <c:val>
            <c:numRef>
              <c:f>גיליון1!$B$2:$B$21</c:f>
              <c:numCache>
                <c:formatCode>General</c:formatCode>
                <c:ptCount val="20"/>
                <c:pt idx="0">
                  <c:v>106.9</c:v>
                </c:pt>
                <c:pt idx="1">
                  <c:v>107.1</c:v>
                </c:pt>
                <c:pt idx="2">
                  <c:v>106.3</c:v>
                </c:pt>
                <c:pt idx="3">
                  <c:v>104.8</c:v>
                </c:pt>
                <c:pt idx="4">
                  <c:v>100.7</c:v>
                </c:pt>
                <c:pt idx="5">
                  <c:v>100.4</c:v>
                </c:pt>
                <c:pt idx="6">
                  <c:v>100.2</c:v>
                </c:pt>
                <c:pt idx="7">
                  <c:v>100.4</c:v>
                </c:pt>
                <c:pt idx="8">
                  <c:v>99.4</c:v>
                </c:pt>
                <c:pt idx="9">
                  <c:v>100.5</c:v>
                </c:pt>
                <c:pt idx="10">
                  <c:v>100.5</c:v>
                </c:pt>
                <c:pt idx="11">
                  <c:v>100.1</c:v>
                </c:pt>
                <c:pt idx="12" formatCode="0.0">
                  <c:v>100.5</c:v>
                </c:pt>
                <c:pt idx="13" formatCode="0.0">
                  <c:v>101.9</c:v>
                </c:pt>
                <c:pt idx="14" formatCode="0.0">
                  <c:v>103.7</c:v>
                </c:pt>
                <c:pt idx="15" formatCode="0.0">
                  <c:v>104.9</c:v>
                </c:pt>
                <c:pt idx="16" formatCode="0.0">
                  <c:v>105.2</c:v>
                </c:pt>
                <c:pt idx="17" formatCode="0.0">
                  <c:v>105.3</c:v>
                </c:pt>
                <c:pt idx="18" formatCode="0.0">
                  <c:v>104.5</c:v>
                </c:pt>
                <c:pt idx="19" formatCode="0.0">
                  <c:v>104.5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  Production inputs תשומות לייצור</c:v>
                </c:pt>
              </c:strCache>
            </c:strRef>
          </c:tx>
          <c:cat>
            <c:strRef>
              <c:f>גיליון1!$A$2:$A$21</c:f>
              <c:strCache>
                <c:ptCount val="20"/>
                <c:pt idx="0">
                  <c:v>2014 I-III</c:v>
                </c:pt>
                <c:pt idx="1">
                  <c:v> IV-VI</c:v>
                </c:pt>
                <c:pt idx="2">
                  <c:v> VII-IX</c:v>
                </c:pt>
                <c:pt idx="3">
                  <c:v> X-XII</c:v>
                </c:pt>
                <c:pt idx="4">
                  <c:v>2015 I-III</c:v>
                </c:pt>
                <c:pt idx="5">
                  <c:v> IV-VI</c:v>
                </c:pt>
                <c:pt idx="6">
                  <c:v> VII-IX</c:v>
                </c:pt>
                <c:pt idx="7">
                  <c:v> X-XII</c:v>
                </c:pt>
                <c:pt idx="8">
                  <c:v>2016 I-III</c:v>
                </c:pt>
                <c:pt idx="9">
                  <c:v> IV-VI</c:v>
                </c:pt>
                <c:pt idx="10">
                  <c:v> VII-IX</c:v>
                </c:pt>
                <c:pt idx="11">
                  <c:v> X-XII</c:v>
                </c:pt>
                <c:pt idx="12">
                  <c:v>2017 I-III</c:v>
                </c:pt>
                <c:pt idx="13">
                  <c:v> IV-VI</c:v>
                </c:pt>
                <c:pt idx="14">
                  <c:v> VII-IX</c:v>
                </c:pt>
                <c:pt idx="15">
                  <c:v> X-XII</c:v>
                </c:pt>
                <c:pt idx="16">
                  <c:v>2018 I-III</c:v>
                </c:pt>
                <c:pt idx="17">
                  <c:v> IV-VI</c:v>
                </c:pt>
                <c:pt idx="18">
                  <c:v> VII-IX</c:v>
                </c:pt>
                <c:pt idx="19">
                  <c:v>X-XII</c:v>
                </c:pt>
              </c:strCache>
            </c:strRef>
          </c:cat>
          <c:val>
            <c:numRef>
              <c:f>גיליון1!$C$2:$C$21</c:f>
              <c:numCache>
                <c:formatCode>General</c:formatCode>
                <c:ptCount val="20"/>
                <c:pt idx="0">
                  <c:v>105.5</c:v>
                </c:pt>
                <c:pt idx="1">
                  <c:v>105.7</c:v>
                </c:pt>
                <c:pt idx="2">
                  <c:v>104.5</c:v>
                </c:pt>
                <c:pt idx="3">
                  <c:v>101.4</c:v>
                </c:pt>
                <c:pt idx="4">
                  <c:v>96.4</c:v>
                </c:pt>
                <c:pt idx="5">
                  <c:v>94.5</c:v>
                </c:pt>
                <c:pt idx="6">
                  <c:v>94.2</c:v>
                </c:pt>
                <c:pt idx="7">
                  <c:v>91.7</c:v>
                </c:pt>
                <c:pt idx="8">
                  <c:v>90.2</c:v>
                </c:pt>
                <c:pt idx="9">
                  <c:v>90.4</c:v>
                </c:pt>
                <c:pt idx="10">
                  <c:v>90.9</c:v>
                </c:pt>
                <c:pt idx="11">
                  <c:v>90</c:v>
                </c:pt>
                <c:pt idx="12" formatCode="0.0">
                  <c:v>90.5</c:v>
                </c:pt>
                <c:pt idx="13" formatCode="0.0">
                  <c:v>92.5</c:v>
                </c:pt>
                <c:pt idx="14" formatCode="0.0">
                  <c:v>94.2</c:v>
                </c:pt>
                <c:pt idx="15" formatCode="0.0">
                  <c:v>95.5</c:v>
                </c:pt>
                <c:pt idx="16" formatCode="0.0">
                  <c:v>98.4</c:v>
                </c:pt>
                <c:pt idx="17" formatCode="0.0">
                  <c:v>98.7</c:v>
                </c:pt>
                <c:pt idx="18" formatCode="0.0">
                  <c:v>98.7</c:v>
                </c:pt>
                <c:pt idx="19" formatCode="0.0">
                  <c:v>97.5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 Investment goods נכסי השקעה</c:v>
                </c:pt>
              </c:strCache>
            </c:strRef>
          </c:tx>
          <c:cat>
            <c:strRef>
              <c:f>גיליון1!$A$2:$A$21</c:f>
              <c:strCache>
                <c:ptCount val="20"/>
                <c:pt idx="0">
                  <c:v>2014 I-III</c:v>
                </c:pt>
                <c:pt idx="1">
                  <c:v> IV-VI</c:v>
                </c:pt>
                <c:pt idx="2">
                  <c:v> VII-IX</c:v>
                </c:pt>
                <c:pt idx="3">
                  <c:v> X-XII</c:v>
                </c:pt>
                <c:pt idx="4">
                  <c:v>2015 I-III</c:v>
                </c:pt>
                <c:pt idx="5">
                  <c:v> IV-VI</c:v>
                </c:pt>
                <c:pt idx="6">
                  <c:v> VII-IX</c:v>
                </c:pt>
                <c:pt idx="7">
                  <c:v> X-XII</c:v>
                </c:pt>
                <c:pt idx="8">
                  <c:v>2016 I-III</c:v>
                </c:pt>
                <c:pt idx="9">
                  <c:v> IV-VI</c:v>
                </c:pt>
                <c:pt idx="10">
                  <c:v> VII-IX</c:v>
                </c:pt>
                <c:pt idx="11">
                  <c:v> X-XII</c:v>
                </c:pt>
                <c:pt idx="12">
                  <c:v>2017 I-III</c:v>
                </c:pt>
                <c:pt idx="13">
                  <c:v> IV-VI</c:v>
                </c:pt>
                <c:pt idx="14">
                  <c:v> VII-IX</c:v>
                </c:pt>
                <c:pt idx="15">
                  <c:v> X-XII</c:v>
                </c:pt>
                <c:pt idx="16">
                  <c:v>2018 I-III</c:v>
                </c:pt>
                <c:pt idx="17">
                  <c:v> IV-VI</c:v>
                </c:pt>
                <c:pt idx="18">
                  <c:v> VII-IX</c:v>
                </c:pt>
                <c:pt idx="19">
                  <c:v>X-XII</c:v>
                </c:pt>
              </c:strCache>
            </c:strRef>
          </c:cat>
          <c:val>
            <c:numRef>
              <c:f>גיליון1!$D$2:$D$21</c:f>
              <c:numCache>
                <c:formatCode>General</c:formatCode>
                <c:ptCount val="20"/>
                <c:pt idx="0">
                  <c:v>103.1</c:v>
                </c:pt>
                <c:pt idx="1">
                  <c:v>104.1</c:v>
                </c:pt>
                <c:pt idx="2">
                  <c:v>102.9</c:v>
                </c:pt>
                <c:pt idx="3">
                  <c:v>101.3</c:v>
                </c:pt>
                <c:pt idx="4">
                  <c:v>96.3</c:v>
                </c:pt>
                <c:pt idx="5">
                  <c:v>95.7</c:v>
                </c:pt>
                <c:pt idx="6">
                  <c:v>95.8</c:v>
                </c:pt>
                <c:pt idx="7">
                  <c:v>96.6</c:v>
                </c:pt>
                <c:pt idx="8">
                  <c:v>96.6</c:v>
                </c:pt>
                <c:pt idx="9">
                  <c:v>97.6</c:v>
                </c:pt>
                <c:pt idx="10">
                  <c:v>96.9</c:v>
                </c:pt>
                <c:pt idx="11">
                  <c:v>95.6</c:v>
                </c:pt>
                <c:pt idx="12" formatCode="0.0">
                  <c:v>97.2</c:v>
                </c:pt>
                <c:pt idx="13" formatCode="0.0">
                  <c:v>98.7</c:v>
                </c:pt>
                <c:pt idx="14" formatCode="0.0">
                  <c:v>101.3</c:v>
                </c:pt>
                <c:pt idx="15" formatCode="0.0">
                  <c:v>102</c:v>
                </c:pt>
                <c:pt idx="16" formatCode="0.0">
                  <c:v>103.7</c:v>
                </c:pt>
                <c:pt idx="17" formatCode="0.0">
                  <c:v>102.7</c:v>
                </c:pt>
                <c:pt idx="18" formatCode="0.0">
                  <c:v>101.5</c:v>
                </c:pt>
                <c:pt idx="19" formatCode="0.0">
                  <c:v>101.5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705600"/>
        <c:axId val="185707136"/>
      </c:lineChart>
      <c:catAx>
        <c:axId val="185705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85707136"/>
        <c:crosses val="autoZero"/>
        <c:auto val="1"/>
        <c:lblAlgn val="ctr"/>
        <c:lblOffset val="100"/>
        <c:noMultiLvlLbl val="0"/>
      </c:catAx>
      <c:valAx>
        <c:axId val="185707136"/>
        <c:scaling>
          <c:orientation val="minMax"/>
          <c:min val="85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857056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טכנולוגיה עילית  High-technology</c:v>
                </c:pt>
              </c:strCache>
            </c:strRef>
          </c:tx>
          <c:cat>
            <c:strRef>
              <c:f>גיליון1!$A$2:$A$21</c:f>
              <c:strCache>
                <c:ptCount val="20"/>
                <c:pt idx="0">
                  <c:v>2014 I-III</c:v>
                </c:pt>
                <c:pt idx="1">
                  <c:v> IV-VI</c:v>
                </c:pt>
                <c:pt idx="2">
                  <c:v> VII-IX</c:v>
                </c:pt>
                <c:pt idx="3">
                  <c:v> X-XII</c:v>
                </c:pt>
                <c:pt idx="4">
                  <c:v>2015 I-III</c:v>
                </c:pt>
                <c:pt idx="5">
                  <c:v> IV-VI</c:v>
                </c:pt>
                <c:pt idx="6">
                  <c:v> VII-IX</c:v>
                </c:pt>
                <c:pt idx="7">
                  <c:v> X-XII</c:v>
                </c:pt>
                <c:pt idx="8">
                  <c:v>2016 I-III</c:v>
                </c:pt>
                <c:pt idx="9">
                  <c:v> IV-VI</c:v>
                </c:pt>
                <c:pt idx="10">
                  <c:v> VII-IX</c:v>
                </c:pt>
                <c:pt idx="11">
                  <c:v> X-XII</c:v>
                </c:pt>
                <c:pt idx="12">
                  <c:v>2017 I-III</c:v>
                </c:pt>
                <c:pt idx="13">
                  <c:v> IV-VI</c:v>
                </c:pt>
                <c:pt idx="14">
                  <c:v> VII-IX</c:v>
                </c:pt>
                <c:pt idx="15">
                  <c:v> X-XII</c:v>
                </c:pt>
                <c:pt idx="16">
                  <c:v>2018 I-III</c:v>
                </c:pt>
                <c:pt idx="17">
                  <c:v> IV-VI</c:v>
                </c:pt>
                <c:pt idx="18">
                  <c:v> VII-IX</c:v>
                </c:pt>
                <c:pt idx="19">
                  <c:v>X-XII</c:v>
                </c:pt>
              </c:strCache>
            </c:strRef>
          </c:cat>
          <c:val>
            <c:numRef>
              <c:f>גיליון1!$B$2:$B$21</c:f>
              <c:numCache>
                <c:formatCode>General</c:formatCode>
                <c:ptCount val="20"/>
                <c:pt idx="0">
                  <c:v>108.9</c:v>
                </c:pt>
                <c:pt idx="1">
                  <c:v>104.9</c:v>
                </c:pt>
                <c:pt idx="2">
                  <c:v>106.1</c:v>
                </c:pt>
                <c:pt idx="3">
                  <c:v>106.1</c:v>
                </c:pt>
                <c:pt idx="4">
                  <c:v>105.9</c:v>
                </c:pt>
                <c:pt idx="5">
                  <c:v>107.6</c:v>
                </c:pt>
                <c:pt idx="6">
                  <c:v>108.5</c:v>
                </c:pt>
                <c:pt idx="7">
                  <c:v>108.7</c:v>
                </c:pt>
                <c:pt idx="8">
                  <c:v>107.9</c:v>
                </c:pt>
                <c:pt idx="9">
                  <c:v>110.5</c:v>
                </c:pt>
                <c:pt idx="10">
                  <c:v>107.8</c:v>
                </c:pt>
                <c:pt idx="11">
                  <c:v>107.2</c:v>
                </c:pt>
                <c:pt idx="12" formatCode="0.0">
                  <c:v>108.4</c:v>
                </c:pt>
                <c:pt idx="13" formatCode="0.0">
                  <c:v>106.4</c:v>
                </c:pt>
                <c:pt idx="14" formatCode="0.0">
                  <c:v>107.3</c:v>
                </c:pt>
                <c:pt idx="15" formatCode="0.0">
                  <c:v>108</c:v>
                </c:pt>
                <c:pt idx="16" formatCode="0.0">
                  <c:v>107.9</c:v>
                </c:pt>
                <c:pt idx="17" formatCode="0.0">
                  <c:v>108.2</c:v>
                </c:pt>
                <c:pt idx="18" formatCode="0.0">
                  <c:v>106.5</c:v>
                </c:pt>
                <c:pt idx="19" formatCode="0.0">
                  <c:v>106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Medium-high technology טכנולוגיה מעורבת עילית </c:v>
                </c:pt>
              </c:strCache>
            </c:strRef>
          </c:tx>
          <c:cat>
            <c:strRef>
              <c:f>גיליון1!$A$2:$A$21</c:f>
              <c:strCache>
                <c:ptCount val="20"/>
                <c:pt idx="0">
                  <c:v>2014 I-III</c:v>
                </c:pt>
                <c:pt idx="1">
                  <c:v> IV-VI</c:v>
                </c:pt>
                <c:pt idx="2">
                  <c:v> VII-IX</c:v>
                </c:pt>
                <c:pt idx="3">
                  <c:v> X-XII</c:v>
                </c:pt>
                <c:pt idx="4">
                  <c:v>2015 I-III</c:v>
                </c:pt>
                <c:pt idx="5">
                  <c:v> IV-VI</c:v>
                </c:pt>
                <c:pt idx="6">
                  <c:v> VII-IX</c:v>
                </c:pt>
                <c:pt idx="7">
                  <c:v> X-XII</c:v>
                </c:pt>
                <c:pt idx="8">
                  <c:v>2016 I-III</c:v>
                </c:pt>
                <c:pt idx="9">
                  <c:v> IV-VI</c:v>
                </c:pt>
                <c:pt idx="10">
                  <c:v> VII-IX</c:v>
                </c:pt>
                <c:pt idx="11">
                  <c:v> X-XII</c:v>
                </c:pt>
                <c:pt idx="12">
                  <c:v>2017 I-III</c:v>
                </c:pt>
                <c:pt idx="13">
                  <c:v> IV-VI</c:v>
                </c:pt>
                <c:pt idx="14">
                  <c:v> VII-IX</c:v>
                </c:pt>
                <c:pt idx="15">
                  <c:v> X-XII</c:v>
                </c:pt>
                <c:pt idx="16">
                  <c:v>2018 I-III</c:v>
                </c:pt>
                <c:pt idx="17">
                  <c:v> IV-VI</c:v>
                </c:pt>
                <c:pt idx="18">
                  <c:v> VII-IX</c:v>
                </c:pt>
                <c:pt idx="19">
                  <c:v>X-XII</c:v>
                </c:pt>
              </c:strCache>
            </c:strRef>
          </c:cat>
          <c:val>
            <c:numRef>
              <c:f>גיליון1!$C$2:$C$21</c:f>
              <c:numCache>
                <c:formatCode>General</c:formatCode>
                <c:ptCount val="20"/>
                <c:pt idx="0">
                  <c:v>112.3</c:v>
                </c:pt>
                <c:pt idx="1">
                  <c:v>102.3</c:v>
                </c:pt>
                <c:pt idx="2">
                  <c:v>91.6</c:v>
                </c:pt>
                <c:pt idx="3">
                  <c:v>87.1</c:v>
                </c:pt>
                <c:pt idx="4">
                  <c:v>83.4</c:v>
                </c:pt>
                <c:pt idx="5">
                  <c:v>86.5</c:v>
                </c:pt>
                <c:pt idx="6">
                  <c:v>82.2</c:v>
                </c:pt>
                <c:pt idx="7">
                  <c:v>77.3</c:v>
                </c:pt>
                <c:pt idx="8">
                  <c:v>75.7</c:v>
                </c:pt>
                <c:pt idx="9">
                  <c:v>78.3</c:v>
                </c:pt>
                <c:pt idx="10">
                  <c:v>76.599999999999994</c:v>
                </c:pt>
                <c:pt idx="11">
                  <c:v>76.599999999999994</c:v>
                </c:pt>
                <c:pt idx="12" formatCode="0.0">
                  <c:v>78.2</c:v>
                </c:pt>
                <c:pt idx="13" formatCode="0.0">
                  <c:v>79.2</c:v>
                </c:pt>
                <c:pt idx="14" formatCode="0.0">
                  <c:v>80.5</c:v>
                </c:pt>
                <c:pt idx="15" formatCode="0.0">
                  <c:v>82.4</c:v>
                </c:pt>
                <c:pt idx="16" formatCode="0.0">
                  <c:v>85.7</c:v>
                </c:pt>
                <c:pt idx="17" formatCode="0.0">
                  <c:v>87.5</c:v>
                </c:pt>
                <c:pt idx="18" formatCode="0.0">
                  <c:v>87.7</c:v>
                </c:pt>
                <c:pt idx="19" formatCode="0.0">
                  <c:v>86.5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טכנולוגיה מעורבת מסורתית Medium-low technology</c:v>
                </c:pt>
              </c:strCache>
            </c:strRef>
          </c:tx>
          <c:cat>
            <c:strRef>
              <c:f>גיליון1!$A$2:$A$21</c:f>
              <c:strCache>
                <c:ptCount val="20"/>
                <c:pt idx="0">
                  <c:v>2014 I-III</c:v>
                </c:pt>
                <c:pt idx="1">
                  <c:v> IV-VI</c:v>
                </c:pt>
                <c:pt idx="2">
                  <c:v> VII-IX</c:v>
                </c:pt>
                <c:pt idx="3">
                  <c:v> X-XII</c:v>
                </c:pt>
                <c:pt idx="4">
                  <c:v>2015 I-III</c:v>
                </c:pt>
                <c:pt idx="5">
                  <c:v> IV-VI</c:v>
                </c:pt>
                <c:pt idx="6">
                  <c:v> VII-IX</c:v>
                </c:pt>
                <c:pt idx="7">
                  <c:v> X-XII</c:v>
                </c:pt>
                <c:pt idx="8">
                  <c:v>2016 I-III</c:v>
                </c:pt>
                <c:pt idx="9">
                  <c:v> IV-VI</c:v>
                </c:pt>
                <c:pt idx="10">
                  <c:v> VII-IX</c:v>
                </c:pt>
                <c:pt idx="11">
                  <c:v> X-XII</c:v>
                </c:pt>
                <c:pt idx="12">
                  <c:v>2017 I-III</c:v>
                </c:pt>
                <c:pt idx="13">
                  <c:v> IV-VI</c:v>
                </c:pt>
                <c:pt idx="14">
                  <c:v> VII-IX</c:v>
                </c:pt>
                <c:pt idx="15">
                  <c:v> X-XII</c:v>
                </c:pt>
                <c:pt idx="16">
                  <c:v>2018 I-III</c:v>
                </c:pt>
                <c:pt idx="17">
                  <c:v> IV-VI</c:v>
                </c:pt>
                <c:pt idx="18">
                  <c:v> VII-IX</c:v>
                </c:pt>
                <c:pt idx="19">
                  <c:v>X-XII</c:v>
                </c:pt>
              </c:strCache>
            </c:strRef>
          </c:cat>
          <c:val>
            <c:numRef>
              <c:f>גיליון1!$D$2:$D$21</c:f>
              <c:numCache>
                <c:formatCode>General</c:formatCode>
                <c:ptCount val="20"/>
                <c:pt idx="0">
                  <c:v>102.8</c:v>
                </c:pt>
                <c:pt idx="1">
                  <c:v>105.3</c:v>
                </c:pt>
                <c:pt idx="2">
                  <c:v>106.2</c:v>
                </c:pt>
                <c:pt idx="3">
                  <c:v>105</c:v>
                </c:pt>
                <c:pt idx="4">
                  <c:v>98.9</c:v>
                </c:pt>
                <c:pt idx="5">
                  <c:v>99.6</c:v>
                </c:pt>
                <c:pt idx="6">
                  <c:v>96.8</c:v>
                </c:pt>
                <c:pt idx="7">
                  <c:v>97.3</c:v>
                </c:pt>
                <c:pt idx="8">
                  <c:v>92.7</c:v>
                </c:pt>
                <c:pt idx="9">
                  <c:v>93.8</c:v>
                </c:pt>
                <c:pt idx="10">
                  <c:v>92.7</c:v>
                </c:pt>
                <c:pt idx="11">
                  <c:v>93.3</c:v>
                </c:pt>
                <c:pt idx="12" formatCode="0.0">
                  <c:v>95.5</c:v>
                </c:pt>
                <c:pt idx="13" formatCode="0.0">
                  <c:v>96.2</c:v>
                </c:pt>
                <c:pt idx="14" formatCode="0.0">
                  <c:v>100</c:v>
                </c:pt>
                <c:pt idx="15" formatCode="0.0">
                  <c:v>99.9</c:v>
                </c:pt>
                <c:pt idx="16" formatCode="0.0">
                  <c:v>102.4</c:v>
                </c:pt>
                <c:pt idx="17" formatCode="0.0">
                  <c:v>106.5</c:v>
                </c:pt>
                <c:pt idx="18" formatCode="0.0">
                  <c:v>105.4</c:v>
                </c:pt>
                <c:pt idx="19" formatCode="0.0">
                  <c:v>101.4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טכנולוגיה מסורתית  Low-technology</c:v>
                </c:pt>
              </c:strCache>
            </c:strRef>
          </c:tx>
          <c:cat>
            <c:strRef>
              <c:f>גיליון1!$A$2:$A$21</c:f>
              <c:strCache>
                <c:ptCount val="20"/>
                <c:pt idx="0">
                  <c:v>2014 I-III</c:v>
                </c:pt>
                <c:pt idx="1">
                  <c:v> IV-VI</c:v>
                </c:pt>
                <c:pt idx="2">
                  <c:v> VII-IX</c:v>
                </c:pt>
                <c:pt idx="3">
                  <c:v> X-XII</c:v>
                </c:pt>
                <c:pt idx="4">
                  <c:v>2015 I-III</c:v>
                </c:pt>
                <c:pt idx="5">
                  <c:v> IV-VI</c:v>
                </c:pt>
                <c:pt idx="6">
                  <c:v> VII-IX</c:v>
                </c:pt>
                <c:pt idx="7">
                  <c:v> X-XII</c:v>
                </c:pt>
                <c:pt idx="8">
                  <c:v>2016 I-III</c:v>
                </c:pt>
                <c:pt idx="9">
                  <c:v> IV-VI</c:v>
                </c:pt>
                <c:pt idx="10">
                  <c:v> VII-IX</c:v>
                </c:pt>
                <c:pt idx="11">
                  <c:v> X-XII</c:v>
                </c:pt>
                <c:pt idx="12">
                  <c:v>2017 I-III</c:v>
                </c:pt>
                <c:pt idx="13">
                  <c:v> IV-VI</c:v>
                </c:pt>
                <c:pt idx="14">
                  <c:v> VII-IX</c:v>
                </c:pt>
                <c:pt idx="15">
                  <c:v> X-XII</c:v>
                </c:pt>
                <c:pt idx="16">
                  <c:v>2018 I-III</c:v>
                </c:pt>
                <c:pt idx="17">
                  <c:v> IV-VI</c:v>
                </c:pt>
                <c:pt idx="18">
                  <c:v> VII-IX</c:v>
                </c:pt>
                <c:pt idx="19">
                  <c:v>X-XII</c:v>
                </c:pt>
              </c:strCache>
            </c:strRef>
          </c:cat>
          <c:val>
            <c:numRef>
              <c:f>גיליון1!$E$2:$E$21</c:f>
              <c:numCache>
                <c:formatCode>General</c:formatCode>
                <c:ptCount val="20"/>
                <c:pt idx="0">
                  <c:v>110.9</c:v>
                </c:pt>
                <c:pt idx="1">
                  <c:v>111.2</c:v>
                </c:pt>
                <c:pt idx="2">
                  <c:v>111.1</c:v>
                </c:pt>
                <c:pt idx="3">
                  <c:v>107.8</c:v>
                </c:pt>
                <c:pt idx="4">
                  <c:v>107.3</c:v>
                </c:pt>
                <c:pt idx="5">
                  <c:v>105.1</c:v>
                </c:pt>
                <c:pt idx="6">
                  <c:v>104.7</c:v>
                </c:pt>
                <c:pt idx="7">
                  <c:v>104</c:v>
                </c:pt>
                <c:pt idx="8">
                  <c:v>102.1</c:v>
                </c:pt>
                <c:pt idx="9">
                  <c:v>103.2</c:v>
                </c:pt>
                <c:pt idx="10">
                  <c:v>103.5</c:v>
                </c:pt>
                <c:pt idx="11">
                  <c:v>100.9</c:v>
                </c:pt>
                <c:pt idx="12" formatCode="0.0">
                  <c:v>100.5</c:v>
                </c:pt>
                <c:pt idx="13" formatCode="0.0">
                  <c:v>101.5</c:v>
                </c:pt>
                <c:pt idx="14" formatCode="0.0">
                  <c:v>103.5</c:v>
                </c:pt>
                <c:pt idx="15" formatCode="0.0">
                  <c:v>102.7</c:v>
                </c:pt>
                <c:pt idx="16" formatCode="0.0">
                  <c:v>104.7</c:v>
                </c:pt>
                <c:pt idx="17" formatCode="0.0">
                  <c:v>105.7</c:v>
                </c:pt>
                <c:pt idx="18" formatCode="0.0">
                  <c:v>105.4</c:v>
                </c:pt>
                <c:pt idx="19" formatCode="0.0">
                  <c:v>104.4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289024"/>
        <c:axId val="168290560"/>
      </c:lineChart>
      <c:catAx>
        <c:axId val="1682890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68290560"/>
        <c:crosses val="autoZero"/>
        <c:auto val="1"/>
        <c:lblAlgn val="ctr"/>
        <c:lblOffset val="100"/>
        <c:noMultiLvlLbl val="0"/>
      </c:catAx>
      <c:valAx>
        <c:axId val="168290560"/>
        <c:scaling>
          <c:orientation val="minMax"/>
          <c:min val="7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682890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60826424809462E-2"/>
          <c:y val="5.2791619249512818E-2"/>
          <c:w val="0.92868001973900927"/>
          <c:h val="0.79893150010359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גיליון1!$B$1:$F$1</c:f>
              <c:strCache>
                <c:ptCount val="5"/>
                <c:pt idx="0">
                  <c:v>חומרי גלם
Raw materials</c:v>
                </c:pt>
                <c:pt idx="1">
                  <c:v>מוצרי השקעה 
Investment goods</c:v>
                </c:pt>
                <c:pt idx="2">
                  <c:v>   יהלומים
Diamonds</c:v>
                </c:pt>
                <c:pt idx="3">
                  <c:v>מוצרי צריכה
Consumer goods</c:v>
                </c:pt>
                <c:pt idx="4">
                  <c:v>חומרי אנרגיה
Fuels</c:v>
                </c:pt>
              </c:strCache>
            </c:strRef>
          </c:cat>
          <c:val>
            <c:numRef>
              <c:f>גיליון1!$B$2:$F$2</c:f>
              <c:numCache>
                <c:formatCode>#,##0.00</c:formatCode>
                <c:ptCount val="5"/>
                <c:pt idx="0">
                  <c:v>27820.3</c:v>
                </c:pt>
                <c:pt idx="1">
                  <c:v>9316.5</c:v>
                </c:pt>
                <c:pt idx="2">
                  <c:v>8584.1</c:v>
                </c:pt>
                <c:pt idx="3">
                  <c:v>12545.6</c:v>
                </c:pt>
                <c:pt idx="4">
                  <c:v>12769.8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גיליון1!$B$1:$F$1</c:f>
              <c:strCache>
                <c:ptCount val="5"/>
                <c:pt idx="0">
                  <c:v>חומרי גלם
Raw materials</c:v>
                </c:pt>
                <c:pt idx="1">
                  <c:v>מוצרי השקעה 
Investment goods</c:v>
                </c:pt>
                <c:pt idx="2">
                  <c:v>   יהלומים
Diamonds</c:v>
                </c:pt>
                <c:pt idx="3">
                  <c:v>מוצרי צריכה
Consumer goods</c:v>
                </c:pt>
                <c:pt idx="4">
                  <c:v>חומרי אנרגיה
Fuels</c:v>
                </c:pt>
              </c:strCache>
            </c:strRef>
          </c:cat>
          <c:val>
            <c:numRef>
              <c:f>גיליון1!$B$3:$F$3</c:f>
              <c:numCache>
                <c:formatCode>#,##0.00</c:formatCode>
                <c:ptCount val="5"/>
                <c:pt idx="0">
                  <c:v>26882.1</c:v>
                </c:pt>
                <c:pt idx="1">
                  <c:v>8626.6</c:v>
                </c:pt>
                <c:pt idx="2">
                  <c:v>6284.1</c:v>
                </c:pt>
                <c:pt idx="3">
                  <c:v>11868.7</c:v>
                </c:pt>
                <c:pt idx="4">
                  <c:v>7406.5</c:v>
                </c:pt>
              </c:numCache>
            </c:numRef>
          </c:val>
        </c:ser>
        <c:ser>
          <c:idx val="2"/>
          <c:order val="2"/>
          <c:tx>
            <c:strRef>
              <c:f>גיליון1!$A$4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גיליון1!$B$1:$F$1</c:f>
              <c:strCache>
                <c:ptCount val="5"/>
                <c:pt idx="0">
                  <c:v>חומרי גלם
Raw materials</c:v>
                </c:pt>
                <c:pt idx="1">
                  <c:v>מוצרי השקעה 
Investment goods</c:v>
                </c:pt>
                <c:pt idx="2">
                  <c:v>   יהלומים
Diamonds</c:v>
                </c:pt>
                <c:pt idx="3">
                  <c:v>מוצרי צריכה
Consumer goods</c:v>
                </c:pt>
                <c:pt idx="4">
                  <c:v>חומרי אנרגיה
Fuels</c:v>
                </c:pt>
              </c:strCache>
            </c:strRef>
          </c:cat>
          <c:val>
            <c:numRef>
              <c:f>גיליון1!$B$4:$F$4</c:f>
              <c:numCache>
                <c:formatCode>#,##0.00</c:formatCode>
                <c:ptCount val="5"/>
                <c:pt idx="0">
                  <c:v>27076</c:v>
                </c:pt>
                <c:pt idx="1">
                  <c:v>11679.4</c:v>
                </c:pt>
                <c:pt idx="2">
                  <c:v>6532.2</c:v>
                </c:pt>
                <c:pt idx="3">
                  <c:v>13334.8</c:v>
                </c:pt>
                <c:pt idx="4">
                  <c:v>5843.1</c:v>
                </c:pt>
              </c:numCache>
            </c:numRef>
          </c:val>
        </c:ser>
        <c:ser>
          <c:idx val="3"/>
          <c:order val="3"/>
          <c:tx>
            <c:strRef>
              <c:f>גיליון1!$A$5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גיליון1!$B$1:$F$1</c:f>
              <c:strCache>
                <c:ptCount val="5"/>
                <c:pt idx="0">
                  <c:v>חומרי גלם
Raw materials</c:v>
                </c:pt>
                <c:pt idx="1">
                  <c:v>מוצרי השקעה 
Investment goods</c:v>
                </c:pt>
                <c:pt idx="2">
                  <c:v>   יהלומים
Diamonds</c:v>
                </c:pt>
                <c:pt idx="3">
                  <c:v>מוצרי צריכה
Consumer goods</c:v>
                </c:pt>
                <c:pt idx="4">
                  <c:v>חומרי אנרגיה
Fuels</c:v>
                </c:pt>
              </c:strCache>
            </c:strRef>
          </c:cat>
          <c:val>
            <c:numRef>
              <c:f>גיליון1!$B$5:$F$5</c:f>
              <c:numCache>
                <c:formatCode>#,##0.0</c:formatCode>
                <c:ptCount val="5"/>
                <c:pt idx="0">
                  <c:v>28335.8</c:v>
                </c:pt>
                <c:pt idx="1">
                  <c:v>12084.2</c:v>
                </c:pt>
                <c:pt idx="2">
                  <c:v>5754.7</c:v>
                </c:pt>
                <c:pt idx="3">
                  <c:v>13667.2</c:v>
                </c:pt>
                <c:pt idx="4">
                  <c:v>7602.4</c:v>
                </c:pt>
              </c:numCache>
            </c:numRef>
          </c:val>
        </c:ser>
        <c:ser>
          <c:idx val="4"/>
          <c:order val="4"/>
          <c:tx>
            <c:strRef>
              <c:f>גיליון1!$A$6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גיליון1!$B$1:$F$1</c:f>
              <c:strCache>
                <c:ptCount val="5"/>
                <c:pt idx="0">
                  <c:v>חומרי גלם
Raw materials</c:v>
                </c:pt>
                <c:pt idx="1">
                  <c:v>מוצרי השקעה 
Investment goods</c:v>
                </c:pt>
                <c:pt idx="2">
                  <c:v>   יהלומים
Diamonds</c:v>
                </c:pt>
                <c:pt idx="3">
                  <c:v>מוצרי צריכה
Consumer goods</c:v>
                </c:pt>
                <c:pt idx="4">
                  <c:v>חומרי אנרגיה
Fuels</c:v>
                </c:pt>
              </c:strCache>
            </c:strRef>
          </c:cat>
          <c:val>
            <c:numRef>
              <c:f>גיליון1!$B$6:$F$6</c:f>
              <c:numCache>
                <c:formatCode>#,##0.0</c:formatCode>
                <c:ptCount val="5"/>
                <c:pt idx="0">
                  <c:v>30872.400000000001</c:v>
                </c:pt>
                <c:pt idx="1">
                  <c:v>12621.6</c:v>
                </c:pt>
                <c:pt idx="2">
                  <c:v>5684.4</c:v>
                </c:pt>
                <c:pt idx="3">
                  <c:v>14716.1</c:v>
                </c:pt>
                <c:pt idx="4">
                  <c:v>9838.4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997376"/>
        <c:axId val="167015552"/>
      </c:barChart>
      <c:catAx>
        <c:axId val="166997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67015552"/>
        <c:crosses val="autoZero"/>
        <c:auto val="1"/>
        <c:lblAlgn val="ctr"/>
        <c:lblOffset val="100"/>
        <c:noMultiLvlLbl val="0"/>
      </c:catAx>
      <c:valAx>
        <c:axId val="16701555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66997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763529114372045"/>
          <c:y val="0.94480849725405891"/>
          <c:w val="0.28741133952713571"/>
          <c:h val="4.8041396301311858E-2"/>
        </c:manualLayout>
      </c:layout>
      <c:overlay val="0"/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גיליון1!$B$1:$D$1</c:f>
              <c:strCache>
                <c:ptCount val="3"/>
                <c:pt idx="0">
                  <c:v>Manufacturing, mining  &amp; quarrying excl.working  diamonds   תעשייה, כרייה וחציבה  ללא יהלומים  מעובדים</c:v>
                </c:pt>
                <c:pt idx="1">
                  <c:v>Diamonds      יהלומים</c:v>
                </c:pt>
                <c:pt idx="2">
                  <c:v>חקלאות,  ייעור ודיג   Agriculture, forestry and fishing </c:v>
                </c:pt>
              </c:strCache>
            </c:strRef>
          </c:cat>
          <c:val>
            <c:numRef>
              <c:f>גיליון1!$B$2:$D$2</c:f>
              <c:numCache>
                <c:formatCode>#,##0.00</c:formatCode>
                <c:ptCount val="3"/>
                <c:pt idx="0">
                  <c:v>47024.9</c:v>
                </c:pt>
                <c:pt idx="1">
                  <c:v>9352.4</c:v>
                </c:pt>
                <c:pt idx="2">
                  <c:v>1392.4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גיליון1!$B$1:$D$1</c:f>
              <c:strCache>
                <c:ptCount val="3"/>
                <c:pt idx="0">
                  <c:v>Manufacturing, mining  &amp; quarrying excl.working  diamonds   תעשייה, כרייה וחציבה  ללא יהלומים  מעובדים</c:v>
                </c:pt>
                <c:pt idx="1">
                  <c:v>Diamonds      יהלומים</c:v>
                </c:pt>
                <c:pt idx="2">
                  <c:v>חקלאות,  ייעור ודיג   Agriculture, forestry and fishing </c:v>
                </c:pt>
              </c:strCache>
            </c:strRef>
          </c:cat>
          <c:val>
            <c:numRef>
              <c:f>גיליון1!$B$3:$D$3</c:f>
              <c:numCache>
                <c:formatCode>#,##0.00</c:formatCode>
                <c:ptCount val="3"/>
                <c:pt idx="0">
                  <c:v>45283.6</c:v>
                </c:pt>
                <c:pt idx="1">
                  <c:v>7198</c:v>
                </c:pt>
                <c:pt idx="2">
                  <c:v>1168.0999999999999</c:v>
                </c:pt>
              </c:numCache>
            </c:numRef>
          </c:val>
        </c:ser>
        <c:ser>
          <c:idx val="2"/>
          <c:order val="2"/>
          <c:tx>
            <c:strRef>
              <c:f>גיליון1!$A$4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גיליון1!$B$1:$D$1</c:f>
              <c:strCache>
                <c:ptCount val="3"/>
                <c:pt idx="0">
                  <c:v>Manufacturing, mining  &amp; quarrying excl.working  diamonds   תעשייה, כרייה וחציבה  ללא יהלומים  מעובדים</c:v>
                </c:pt>
                <c:pt idx="1">
                  <c:v>Diamonds      יהלומים</c:v>
                </c:pt>
                <c:pt idx="2">
                  <c:v>חקלאות,  ייעור ודיג   Agriculture, forestry and fishing </c:v>
                </c:pt>
              </c:strCache>
            </c:strRef>
          </c:cat>
          <c:val>
            <c:numRef>
              <c:f>גיליון1!$B$4:$D$4</c:f>
              <c:numCache>
                <c:formatCode>#,##0.00</c:formatCode>
                <c:ptCount val="3"/>
                <c:pt idx="0">
                  <c:v>43758.400000000001</c:v>
                </c:pt>
                <c:pt idx="1">
                  <c:v>7407.5</c:v>
                </c:pt>
                <c:pt idx="2">
                  <c:v>1150.5</c:v>
                </c:pt>
              </c:numCache>
            </c:numRef>
          </c:val>
        </c:ser>
        <c:ser>
          <c:idx val="3"/>
          <c:order val="3"/>
          <c:tx>
            <c:strRef>
              <c:f>גיליון1!$A$5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גיליון1!$B$1:$D$1</c:f>
              <c:strCache>
                <c:ptCount val="3"/>
                <c:pt idx="0">
                  <c:v>Manufacturing, mining  &amp; quarrying excl.working  diamonds   תעשייה, כרייה וחציבה  ללא יהלומים  מעובדים</c:v>
                </c:pt>
                <c:pt idx="1">
                  <c:v>Diamonds      יהלומים</c:v>
                </c:pt>
                <c:pt idx="2">
                  <c:v>חקלאות,  ייעור ודיג   Agriculture, forestry and fishing </c:v>
                </c:pt>
              </c:strCache>
            </c:strRef>
          </c:cat>
          <c:val>
            <c:numRef>
              <c:f>גיליון1!$B$5:$D$5</c:f>
              <c:numCache>
                <c:formatCode>#,##0.0</c:formatCode>
                <c:ptCount val="3"/>
                <c:pt idx="0">
                  <c:v>45231.1</c:v>
                </c:pt>
                <c:pt idx="1">
                  <c:v>6725.6</c:v>
                </c:pt>
                <c:pt idx="2">
                  <c:v>1217</c:v>
                </c:pt>
              </c:numCache>
            </c:numRef>
          </c:val>
        </c:ser>
        <c:ser>
          <c:idx val="4"/>
          <c:order val="4"/>
          <c:tx>
            <c:strRef>
              <c:f>גיליון1!$A$6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גיליון1!$B$1:$D$1</c:f>
              <c:strCache>
                <c:ptCount val="3"/>
                <c:pt idx="0">
                  <c:v>Manufacturing, mining  &amp; quarrying excl.working  diamonds   תעשייה, כרייה וחציבה  ללא יהלומים  מעובדים</c:v>
                </c:pt>
                <c:pt idx="1">
                  <c:v>Diamonds      יהלומים</c:v>
                </c:pt>
                <c:pt idx="2">
                  <c:v>חקלאות,  ייעור ודיג   Agriculture, forestry and fishing </c:v>
                </c:pt>
              </c:strCache>
            </c:strRef>
          </c:cat>
          <c:val>
            <c:numRef>
              <c:f>גיליון1!$B$6:$D$6</c:f>
              <c:numCache>
                <c:formatCode>General</c:formatCode>
                <c:ptCount val="3"/>
                <c:pt idx="0" formatCode="#,##0.0">
                  <c:v>46347.3</c:v>
                </c:pt>
                <c:pt idx="1">
                  <c:v>6822.7</c:v>
                </c:pt>
                <c:pt idx="2" formatCode="#,##0.0">
                  <c:v>1145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4409728"/>
        <c:axId val="144411264"/>
      </c:barChart>
      <c:catAx>
        <c:axId val="1444097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44411264"/>
        <c:crosses val="autoZero"/>
        <c:auto val="1"/>
        <c:lblAlgn val="ctr"/>
        <c:lblOffset val="100"/>
        <c:noMultiLvlLbl val="0"/>
      </c:catAx>
      <c:valAx>
        <c:axId val="1444112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200"/>
            </a:pPr>
            <a:endParaRPr lang="he-IL"/>
          </a:p>
        </c:txPr>
        <c:crossAx val="144409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087229317697325"/>
          <c:y val="0.93111153555236637"/>
          <c:w val="0.33940867817513165"/>
          <c:h val="5.4392358231125003E-2"/>
        </c:manualLayout>
      </c:layout>
      <c:overlay val="0"/>
      <c:txPr>
        <a:bodyPr/>
        <a:lstStyle/>
        <a:p>
          <a:pPr>
            <a:defRPr sz="1400" baseline="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טכנולוגיה עלית  High- technology</c:v>
                </c:pt>
              </c:strCache>
            </c:strRef>
          </c:tx>
          <c:invertIfNegative val="0"/>
          <c:cat>
            <c:strRef>
              <c:f>גיליון1!$B$1:$F$1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גיליון1!$B$2:$F$2</c:f>
              <c:numCache>
                <c:formatCode>#,##0</c:formatCode>
                <c:ptCount val="5"/>
                <c:pt idx="0">
                  <c:v>19810</c:v>
                </c:pt>
                <c:pt idx="1">
                  <c:v>22443</c:v>
                </c:pt>
                <c:pt idx="2">
                  <c:v>21095</c:v>
                </c:pt>
                <c:pt idx="3">
                  <c:v>21255.1</c:v>
                </c:pt>
                <c:pt idx="4">
                  <c:v>19905.5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טכנולוגיה מעורבת עלית  Medium-high-technology</c:v>
                </c:pt>
              </c:strCache>
            </c:strRef>
          </c:tx>
          <c:invertIfNegative val="0"/>
          <c:cat>
            <c:strRef>
              <c:f>גיליון1!$B$1:$F$1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גיליון1!$B$3:$F$3</c:f>
              <c:numCache>
                <c:formatCode>#,##0</c:formatCode>
                <c:ptCount val="5"/>
                <c:pt idx="0">
                  <c:v>17294</c:v>
                </c:pt>
                <c:pt idx="1">
                  <c:v>14029</c:v>
                </c:pt>
                <c:pt idx="2">
                  <c:v>12870</c:v>
                </c:pt>
                <c:pt idx="3">
                  <c:v>14191.2</c:v>
                </c:pt>
                <c:pt idx="4">
                  <c:v>15699.4</c:v>
                </c:pt>
              </c:numCache>
            </c:numRef>
          </c:val>
        </c:ser>
        <c:ser>
          <c:idx val="2"/>
          <c:order val="2"/>
          <c:tx>
            <c:strRef>
              <c:f>גיליון1!$A$4</c:f>
              <c:strCache>
                <c:ptCount val="1"/>
                <c:pt idx="0">
                  <c:v>טכנולוגיה מעורבת מסורתית  Medium-low-technology</c:v>
                </c:pt>
              </c:strCache>
            </c:strRef>
          </c:tx>
          <c:invertIfNegative val="0"/>
          <c:cat>
            <c:strRef>
              <c:f>גיליון1!$B$1:$F$1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גיליון1!$B$4:$F$4</c:f>
              <c:numCache>
                <c:formatCode>#,##0</c:formatCode>
                <c:ptCount val="5"/>
                <c:pt idx="0">
                  <c:v>6520</c:v>
                </c:pt>
                <c:pt idx="1">
                  <c:v>5550</c:v>
                </c:pt>
                <c:pt idx="2">
                  <c:v>6501</c:v>
                </c:pt>
                <c:pt idx="3">
                  <c:v>6492.5</c:v>
                </c:pt>
                <c:pt idx="4">
                  <c:v>7340.8</c:v>
                </c:pt>
              </c:numCache>
            </c:numRef>
          </c:val>
        </c:ser>
        <c:ser>
          <c:idx val="3"/>
          <c:order val="3"/>
          <c:tx>
            <c:strRef>
              <c:f>גיליון1!$A$5</c:f>
              <c:strCache>
                <c:ptCount val="1"/>
                <c:pt idx="0">
                  <c:v>טכנולוגיה  מסורתית  Low-technology</c:v>
                </c:pt>
              </c:strCache>
            </c:strRef>
          </c:tx>
          <c:invertIfNegative val="0"/>
          <c:cat>
            <c:strRef>
              <c:f>גיליון1!$B$1:$F$1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גיליון1!$B$5:$F$5</c:f>
              <c:numCache>
                <c:formatCode>#,##0</c:formatCode>
                <c:ptCount val="5"/>
                <c:pt idx="0">
                  <c:v>3117</c:v>
                </c:pt>
                <c:pt idx="1">
                  <c:v>2996</c:v>
                </c:pt>
                <c:pt idx="2">
                  <c:v>3050</c:v>
                </c:pt>
                <c:pt idx="3">
                  <c:v>3082</c:v>
                </c:pt>
                <c:pt idx="4">
                  <c:v>3190.9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877632"/>
        <c:axId val="143879168"/>
      </c:barChart>
      <c:catAx>
        <c:axId val="1438776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43879168"/>
        <c:crosses val="autoZero"/>
        <c:auto val="1"/>
        <c:lblAlgn val="ctr"/>
        <c:lblOffset val="100"/>
        <c:noMultiLvlLbl val="0"/>
      </c:catAx>
      <c:valAx>
        <c:axId val="1438791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43877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82683040845413"/>
          <c:y val="0.59724095770748387"/>
          <c:w val="0.34027927059871982"/>
          <c:h val="0.36695110922493185"/>
        </c:manualLayout>
      </c:layout>
      <c:overlay val="0"/>
      <c:txPr>
        <a:bodyPr/>
        <a:lstStyle/>
        <a:p>
          <a:pPr>
            <a:defRPr sz="12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800" dirty="0" smtClean="0"/>
              <a:t>2018</a:t>
            </a:r>
            <a:endParaRPr lang="he-IL" sz="1800" dirty="0"/>
          </a:p>
        </c:rich>
      </c:tx>
      <c:layout>
        <c:manualLayout>
          <c:xMode val="edge"/>
          <c:yMode val="edge"/>
          <c:x val="0.41785359833304869"/>
          <c:y val="8.622498734708489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4.0701976773044511E-2"/>
                  <c:y val="0.147381320774656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גיליון1!$A$1:$D$1</c:f>
              <c:strCache>
                <c:ptCount val="4"/>
                <c:pt idx="0">
                  <c:v>טכנולוגיה עלית  High-technology</c:v>
                </c:pt>
                <c:pt idx="1">
                  <c:v>טכנולוגיה מעורבת עלית  Medium high technology</c:v>
                </c:pt>
                <c:pt idx="2">
                  <c:v>טכנולוגיה מעורבת מסורתית  Medium-low technology</c:v>
                </c:pt>
                <c:pt idx="3">
                  <c:v>טכנולוגיה  מסורתית  Low-technology</c:v>
                </c:pt>
              </c:strCache>
            </c:strRef>
          </c:cat>
          <c:val>
            <c:numRef>
              <c:f>גיליון1!$A$2:$D$2</c:f>
              <c:numCache>
                <c:formatCode>0%</c:formatCode>
                <c:ptCount val="4"/>
                <c:pt idx="0">
                  <c:v>0.43</c:v>
                </c:pt>
                <c:pt idx="1">
                  <c:v>0.34</c:v>
                </c:pt>
                <c:pt idx="2">
                  <c:v>0.16</c:v>
                </c:pt>
                <c:pt idx="3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2018</a:t>
            </a:r>
            <a:endParaRPr lang="he-IL" sz="20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Lbls>
            <c:dLbl>
              <c:idx val="0"/>
              <c:layout>
                <c:manualLayout>
                  <c:x val="2.6096972321296392E-2"/>
                  <c:y val="2.48914982292166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7214554285634931E-2"/>
                  <c:y val="-6.92934695602615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178521738883438"/>
                  <c:y val="-2.6161308874177381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0533131260184373E-2"/>
                  <c:y val="-1.63070268139620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284376175119932E-2"/>
                  <c:y val="6.73816820862212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748184190434951"/>
                  <c:y val="3.71799327568519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גיליון1!$A$2:$A$7</c:f>
              <c:strCache>
                <c:ptCount val="6"/>
                <c:pt idx="0">
                  <c:v>לתעשיית מכונות ואלקטרוניקה 
For machines and electronic industry</c:v>
                </c:pt>
                <c:pt idx="1">
                  <c:v>מוצרי מזון 
Raw food products</c:v>
                </c:pt>
                <c:pt idx="2">
                  <c:v>כימיקלים
Chemicals  </c:v>
                </c:pt>
                <c:pt idx="3">
                  <c:v>גומי ופלסטיקה 
Rubber &amp; plastic  </c:v>
                </c:pt>
                <c:pt idx="4">
                  <c:v>יתר
Other</c:v>
                </c:pt>
                <c:pt idx="5">
                  <c:v>ברזל ופלדה
Iron &amp; steel</c:v>
                </c:pt>
              </c:strCache>
            </c:strRef>
          </c:cat>
          <c:val>
            <c:numRef>
              <c:f>גיליון1!$B$2:$B$7</c:f>
              <c:numCache>
                <c:formatCode>0%</c:formatCode>
                <c:ptCount val="6"/>
                <c:pt idx="0">
                  <c:v>0.35</c:v>
                </c:pt>
                <c:pt idx="1">
                  <c:v>0.09</c:v>
                </c:pt>
                <c:pt idx="2">
                  <c:v>0.17</c:v>
                </c:pt>
                <c:pt idx="3">
                  <c:v>0.09</c:v>
                </c:pt>
                <c:pt idx="4">
                  <c:v>0.21</c:v>
                </c:pt>
                <c:pt idx="5">
                  <c:v>0.09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Lbls>
            <c:dLbl>
              <c:idx val="0"/>
              <c:layout>
                <c:manualLayout>
                  <c:x val="7.9861814318611696E-2"/>
                  <c:y val="2.4925008332407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3008320998671936E-3"/>
                  <c:y val="5.17701736844054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9991492348817665E-2"/>
                  <c:y val="-5.48770506980705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1144936635457034E-2"/>
                  <c:y val="-9.9393718158299871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291541337656584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2334936935754339E-3"/>
                  <c:y val="-0.102966151909047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9348878671404457E-2"/>
                  <c:y val="3.12217161056178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גיליון1!$A$2:$A$8</c:f>
              <c:strCache>
                <c:ptCount val="7"/>
                <c:pt idx="0">
                  <c:v>תרופות
Medicines</c:v>
                </c:pt>
                <c:pt idx="1">
                  <c:v>מזון ומשקאות
Food &amp; Beverages  </c:v>
                </c:pt>
                <c:pt idx="2">
                  <c:v>הלבשה והנעלה 
Clothing &amp; footwear</c:v>
                </c:pt>
                <c:pt idx="3">
                  <c:v>כלי בית
Household utensils</c:v>
                </c:pt>
                <c:pt idx="4">
                  <c:v>ריהוט ומוצרי חשמל ביתי 
Furniture&amp; Electrical equip.</c:v>
                </c:pt>
                <c:pt idx="5">
                  <c:v>כלי תחבורה 
Transport equip</c:v>
                </c:pt>
                <c:pt idx="6">
                  <c:v>אחר
Other</c:v>
                </c:pt>
              </c:strCache>
            </c:strRef>
          </c:cat>
          <c:val>
            <c:numRef>
              <c:f>גיליון1!$B$2:$B$8</c:f>
              <c:numCache>
                <c:formatCode>0%</c:formatCode>
                <c:ptCount val="7"/>
                <c:pt idx="0">
                  <c:v>0.06</c:v>
                </c:pt>
                <c:pt idx="1">
                  <c:v>0.19</c:v>
                </c:pt>
                <c:pt idx="2">
                  <c:v>0.16</c:v>
                </c:pt>
                <c:pt idx="3">
                  <c:v>7.0000000000000007E-2</c:v>
                </c:pt>
                <c:pt idx="4">
                  <c:v>0.23</c:v>
                </c:pt>
                <c:pt idx="5">
                  <c:v>0.15</c:v>
                </c:pt>
                <c:pt idx="6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dirty="0" smtClean="0"/>
              <a:t>2018</a:t>
            </a:r>
            <a:endParaRPr lang="he-IL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Lbls>
            <c:dLbl>
              <c:idx val="0"/>
              <c:layout>
                <c:manualLayout>
                  <c:x val="-0.19758616230141096"/>
                  <c:y val="3.28075409038635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8917526546130184E-2"/>
                  <c:y val="-4.170895426033738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71544266042696E-2"/>
                  <c:y val="3.8432854307479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8312525602131454E-2"/>
                  <c:y val="-0.314993341580665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גיליון1!$A$2:$A$5</c:f>
              <c:strCache>
                <c:ptCount val="4"/>
                <c:pt idx="0">
                  <c:v>אחר
Other</c:v>
                </c:pt>
                <c:pt idx="1">
                  <c:v> משאיות, טנדרים ואוטובוסים
Trucks, pick-ups &amp; buses</c:v>
                </c:pt>
                <c:pt idx="2">
                  <c:v>מכונות נוסעים לצרכים עסקיים
Passenger cars for business </c:v>
                </c:pt>
                <c:pt idx="3">
                  <c:v>מכונות וציוד 
Machinery &amp; equipment </c:v>
                </c:pt>
              </c:strCache>
            </c:strRef>
          </c:cat>
          <c:val>
            <c:numRef>
              <c:f>גיליון1!$B$2:$B$5</c:f>
              <c:numCache>
                <c:formatCode>0%</c:formatCode>
                <c:ptCount val="4"/>
                <c:pt idx="0">
                  <c:v>0.02</c:v>
                </c:pt>
                <c:pt idx="1">
                  <c:v>0.11</c:v>
                </c:pt>
                <c:pt idx="2">
                  <c:v>0.19</c:v>
                </c:pt>
                <c:pt idx="3">
                  <c:v>0.68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latin typeface="Gisha" panose="020B0502040204020203" pitchFamily="34" charset="-79"/>
          <a:cs typeface="Gisha" panose="020B0502040204020203" pitchFamily="34" charset="-79"/>
        </a:defRPr>
      </a:pPr>
      <a:endParaRPr lang="he-I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0.45062</cdr:x>
      <cdr:y>0</cdr:y>
    </cdr:from>
    <cdr:to>
      <cdr:x>0.54938</cdr:x>
      <cdr:y>0.08219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6584" y="0"/>
          <a:ext cx="1152128" cy="45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Gisha" panose="020B0502040204020203" pitchFamily="34" charset="-79"/>
              <a:cs typeface="Gisha" panose="020B0502040204020203" pitchFamily="34" charset="-79"/>
            </a:rPr>
            <a:t>2018</a:t>
          </a:r>
          <a:endParaRPr lang="he-IL" sz="2000" b="1" dirty="0">
            <a:latin typeface="Gisha" panose="020B0502040204020203" pitchFamily="34" charset="-79"/>
            <a:cs typeface="Gisha" panose="020B0502040204020203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128FCA9C-FF92-4024-BDEC-A6D3B663DC09}" type="datetimeFigureOut">
              <a:rPr lang="he-IL"/>
              <a:t>י'/ניסן/תשע"ט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A446DCAE-1661-43FF-8A44-43DAFDC1FD90}" type="slidenum">
              <a:rPr lang="he-IL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772AB877-E7B1-4681-847E-D0918612832B}" type="datetimeFigureOut">
              <a:t>כ"ח/תשרי/תשע"ט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69C971FF-EF28-4195-A575-329446EFAA55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9C971FF-EF28-4195-A575-329446EFAA55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843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9C971FF-EF28-4195-A575-329446EFAA55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766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69C971FF-EF28-4195-A575-329446EFAA55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831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 userDrawn="1"/>
        </p:nvSpPr>
        <p:spPr bwMode="auto">
          <a:xfrm>
            <a:off x="-4218" y="285750"/>
            <a:ext cx="10802757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79012" y="1828800"/>
            <a:ext cx="8643331" cy="3048001"/>
          </a:xfrm>
        </p:spPr>
        <p:txBody>
          <a:bodyPr>
            <a:normAutofit/>
          </a:bodyPr>
          <a:lstStyle>
            <a:lvl1pPr algn="r" latinLnBrk="0">
              <a:defRPr lang="he-IL" sz="44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767160" y="5029200"/>
            <a:ext cx="6955180" cy="11430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000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algn="r" latinLnBrk="0">
              <a:defRPr lang="he-IL"/>
            </a:lvl5pPr>
            <a:lvl6pPr algn="r" latinLnBrk="0">
              <a:defRPr lang="he-IL"/>
            </a:lvl6pPr>
            <a:lvl7pPr algn="r" latinLnBrk="0">
              <a:defRPr lang="he-IL" baseline="0"/>
            </a:lvl7pPr>
            <a:lvl8pPr algn="r" latinLnBrk="0">
              <a:defRPr lang="he-IL" baseline="0"/>
            </a:lvl8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830979" y="685800"/>
            <a:ext cx="1891362" cy="5486400"/>
          </a:xfrm>
        </p:spPr>
        <p:txBody>
          <a:bodyPr vert="eaVert"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1079010" y="685800"/>
            <a:ext cx="6571946" cy="5486400"/>
          </a:xfrm>
        </p:spPr>
        <p:txBody>
          <a:bodyPr vert="eaVert"/>
          <a:lstStyle>
            <a:lvl5pPr algn="r" latinLnBrk="0">
              <a:defRPr lang="he-IL"/>
            </a:lvl5pPr>
            <a:lvl6pPr algn="r" latinLnBrk="0">
              <a:defRPr lang="he-IL"/>
            </a:lvl6pPr>
            <a:lvl7pPr algn="r" latinLnBrk="0">
              <a:defRPr lang="he-IL"/>
            </a:lvl7pPr>
            <a:lvl8pPr algn="r" latinLnBrk="0">
              <a:defRPr lang="he-IL"/>
            </a:lvl8pPr>
            <a:lvl9pPr algn="r" latinLnBrk="0">
              <a:defRPr lang="he-IL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10315" y="2130430"/>
            <a:ext cx="9180725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620627" y="3886200"/>
            <a:ext cx="75601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50E4-0718-47BA-8C2E-DC99686B1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45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50E4-0718-47BA-8C2E-DC99686B1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3628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53926" y="4406905"/>
            <a:ext cx="9180725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53926" y="2906713"/>
            <a:ext cx="91807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50E4-0718-47BA-8C2E-DC99686B1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7929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40211" y="1600204"/>
            <a:ext cx="479294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468202" y="1600204"/>
            <a:ext cx="47929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50E4-0718-47BA-8C2E-DC99686B1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0426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0208" y="1535113"/>
            <a:ext cx="47718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40208" y="2174875"/>
            <a:ext cx="47718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486490" y="1535113"/>
            <a:ext cx="47746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486490" y="2174875"/>
            <a:ext cx="47746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50E4-0718-47BA-8C2E-DC99686B1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20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50E4-0718-47BA-8C2E-DC99686B1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93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50E4-0718-47BA-8C2E-DC99686B1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420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0211" y="273050"/>
            <a:ext cx="3553557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23190" y="273052"/>
            <a:ext cx="603795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40211" y="1435102"/>
            <a:ext cx="35535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50E4-0718-47BA-8C2E-DC99686B1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089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5pPr algn="r" latinLnBrk="0">
              <a:defRPr lang="he-IL"/>
            </a:lvl5pPr>
            <a:lvl6pPr algn="r" latinLnBrk="0">
              <a:defRPr lang="he-IL"/>
            </a:lvl6pPr>
            <a:lvl7pPr algn="r" latinLnBrk="0">
              <a:defRPr lang="he-IL" baseline="0"/>
            </a:lvl7pPr>
            <a:lvl8pPr algn="r" latinLnBrk="0">
              <a:defRPr lang="he-IL" baseline="0"/>
            </a:lvl8pPr>
            <a:lvl9pPr algn="r" latinLnBrk="0">
              <a:defRPr lang="he-IL" baseline="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17223" y="4800600"/>
            <a:ext cx="6481091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117223" y="612775"/>
            <a:ext cx="6481091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117223" y="5367338"/>
            <a:ext cx="6481091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50E4-0718-47BA-8C2E-DC99686B1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7515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50E4-0718-47BA-8C2E-DC99686B1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2630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831612" y="274639"/>
            <a:ext cx="242953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40210" y="274639"/>
            <a:ext cx="7156352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B50E4-0718-47BA-8C2E-DC99686B1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63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עליונה של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9013" y="3429005"/>
            <a:ext cx="8643331" cy="2362199"/>
          </a:xfrm>
        </p:spPr>
        <p:txBody>
          <a:bodyPr anchor="b">
            <a:normAutofit/>
          </a:bodyPr>
          <a:lstStyle>
            <a:lvl1pPr algn="r" latinLnBrk="0">
              <a:defRPr lang="he-IL" sz="4400" b="0" cap="all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695681" y="685805"/>
            <a:ext cx="6959135" cy="1142999"/>
          </a:xfrm>
        </p:spPr>
        <p:txBody>
          <a:bodyPr anchor="t"/>
          <a:lstStyle>
            <a:lvl1pPr marL="0" indent="0" algn="r" latinLnBrk="0">
              <a:spcBef>
                <a:spcPts val="0"/>
              </a:spcBef>
              <a:buNone/>
              <a:defRPr lang="he-IL" sz="2000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92893" y="1828800"/>
            <a:ext cx="4172731" cy="4343400"/>
          </a:xfrm>
        </p:spPr>
        <p:txBody>
          <a:bodyPr>
            <a:normAutofit/>
          </a:bodyPr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  <a:lvl6pPr algn="r" latinLnBrk="0">
              <a:defRPr lang="he-IL" sz="1600"/>
            </a:lvl6pPr>
            <a:lvl7pPr algn="r" latinLnBrk="0">
              <a:defRPr lang="he-IL" sz="1600" baseline="0"/>
            </a:lvl7pPr>
            <a:lvl8pPr algn="r" latinLnBrk="0">
              <a:defRPr lang="he-IL" sz="1600" baseline="0"/>
            </a:lvl8pPr>
            <a:lvl9pPr algn="r" latinLnBrk="0">
              <a:defRPr lang="he-IL" sz="1600" baseline="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549612" y="1828800"/>
            <a:ext cx="4172731" cy="4343400"/>
          </a:xfrm>
        </p:spPr>
        <p:txBody>
          <a:bodyPr>
            <a:normAutofit/>
          </a:bodyPr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  <a:lvl6pPr algn="r" latinLnBrk="0">
              <a:defRPr lang="he-IL" sz="1600"/>
            </a:lvl6pPr>
            <a:lvl7pPr algn="r" latinLnBrk="0">
              <a:defRPr lang="he-IL" sz="1600"/>
            </a:lvl7pPr>
            <a:lvl8pPr algn="r" latinLnBrk="0">
              <a:defRPr lang="he-IL" sz="1600"/>
            </a:lvl8pPr>
            <a:lvl9pPr algn="r" latinLnBrk="0">
              <a:defRPr lang="he-IL" sz="16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9013" y="274638"/>
            <a:ext cx="8643331" cy="1325562"/>
          </a:xfrm>
        </p:spPr>
        <p:txBody>
          <a:bodyPr/>
          <a:lstStyle>
            <a:lvl1pPr algn="r" latinLnBrk="0">
              <a:defRPr lang="he-IL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79011" y="1828801"/>
            <a:ext cx="4173108" cy="838201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079011" y="2743205"/>
            <a:ext cx="4173108" cy="3428999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400"/>
            </a:lvl6pPr>
            <a:lvl7pPr algn="r" latinLnBrk="0">
              <a:defRPr lang="he-IL" sz="1400"/>
            </a:lvl7pPr>
            <a:lvl8pPr algn="r" latinLnBrk="0">
              <a:defRPr lang="he-IL" sz="1400"/>
            </a:lvl8pPr>
            <a:lvl9pPr algn="r" latinLnBrk="0">
              <a:defRPr lang="he-IL" sz="14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549234" y="1828801"/>
            <a:ext cx="4173108" cy="838201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549234" y="2743205"/>
            <a:ext cx="4173108" cy="3428999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400"/>
            </a:lvl6pPr>
            <a:lvl7pPr algn="r" latinLnBrk="0">
              <a:defRPr lang="he-IL" sz="1400"/>
            </a:lvl7pPr>
            <a:lvl8pPr algn="r" latinLnBrk="0">
              <a:defRPr lang="he-IL" sz="1400" baseline="0"/>
            </a:lvl8pPr>
            <a:lvl9pPr algn="r" latinLnBrk="0">
              <a:defRPr lang="he-IL" sz="1400" baseline="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6212396" y="0"/>
            <a:ext cx="4590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18721" y="685800"/>
            <a:ext cx="3443827" cy="4038600"/>
          </a:xfrm>
        </p:spPr>
        <p:txBody>
          <a:bodyPr anchor="b">
            <a:noAutofit/>
          </a:bodyPr>
          <a:lstStyle>
            <a:lvl1pPr algn="r" latinLnBrk="0">
              <a:defRPr lang="he-IL" sz="4000" b="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3853" y="685800"/>
            <a:ext cx="4996926" cy="5486400"/>
          </a:xfrm>
        </p:spPr>
        <p:txBody>
          <a:bodyPr>
            <a:normAutofit/>
          </a:bodyPr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  <a:lvl6pPr algn="r" latinLnBrk="0">
              <a:defRPr lang="he-IL" sz="1600"/>
            </a:lvl6pPr>
            <a:lvl7pPr algn="r" latinLnBrk="0">
              <a:defRPr lang="he-IL" sz="1600"/>
            </a:lvl7pPr>
            <a:lvl8pPr algn="r" latinLnBrk="0">
              <a:defRPr lang="he-IL" sz="1600"/>
            </a:lvl8pPr>
            <a:lvl9pPr algn="r" latinLnBrk="0">
              <a:defRPr lang="he-IL" sz="16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818721" y="4876800"/>
            <a:ext cx="3443827" cy="12954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1800"/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6212396" y="0"/>
            <a:ext cx="4590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18721" y="685800"/>
            <a:ext cx="3443827" cy="4038600"/>
          </a:xfrm>
        </p:spPr>
        <p:txBody>
          <a:bodyPr anchor="b">
            <a:noAutofit/>
          </a:bodyPr>
          <a:lstStyle>
            <a:lvl1pPr algn="r" latinLnBrk="0">
              <a:defRPr lang="he-IL" sz="4000" b="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673853" y="685800"/>
            <a:ext cx="4996926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r" latinLnBrk="0">
              <a:buNone/>
              <a:defRPr lang="he-IL" sz="24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818721" y="4876800"/>
            <a:ext cx="3443827" cy="12954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1800"/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F36C87F6-986D-49E6-AF40-1B3A1EE8064D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079013" y="274638"/>
            <a:ext cx="8643331" cy="13255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79013" y="1828800"/>
            <a:ext cx="8643331" cy="4343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345492" y="6448427"/>
            <a:ext cx="1237320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836401" y="6448427"/>
            <a:ext cx="5882541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079013" y="6448427"/>
            <a:ext cx="1012891" cy="18097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36C87F6-986D-49E6-AF40-1B3A1EE8064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he-IL" sz="4000" kern="1200" cap="all" baseline="0">
          <a:solidFill>
            <a:schemeClr val="tx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029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601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88720" indent="-228600" algn="r" defTabSz="914400" rtl="1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173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r" defTabSz="914400" rtl="1" eaLnBrk="1" latinLnBrk="0" hangingPunct="1">
        <a:spcBef>
          <a:spcPts val="600"/>
        </a:spcBef>
        <a:buSzPct val="80000"/>
        <a:buFont typeface="Arial" pitchFamily="34" charset="0"/>
        <a:buChar char="•"/>
        <a:defRPr lang="he-IL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540208" y="274638"/>
            <a:ext cx="9720934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0208" y="1600204"/>
            <a:ext cx="9720934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7741578" y="6356355"/>
            <a:ext cx="2519564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690016" y="6356355"/>
            <a:ext cx="342131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540211" y="6356355"/>
            <a:ext cx="251956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50E4-0718-47BA-8C2E-DC99686B1F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984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title="לוגו הלשכה המרכזית לסטטיסטיקה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6" y="5661253"/>
            <a:ext cx="1020979" cy="1054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954870" y="5484237"/>
            <a:ext cx="8660826" cy="1231776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סחר חוץ – סחורות 2018</a:t>
            </a:r>
            <a:br>
              <a:rPr lang="he-I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</a:t>
            </a:r>
            <a:r>
              <a:rPr lang="en-US" sz="4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2018 - 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Goods</a:t>
            </a:r>
            <a:endParaRPr lang="he-IL" sz="4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016874" y="4020950"/>
            <a:ext cx="8643331" cy="1231776"/>
          </a:xfrm>
        </p:spPr>
        <p:txBody>
          <a:bodyPr>
            <a:noAutofit/>
          </a:bodyPr>
          <a:lstStyle/>
          <a:p>
            <a:r>
              <a:rPr lang="he-IL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סחר חוץ </a:t>
            </a:r>
            <a:br>
              <a:rPr lang="he-IL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קבוצות ארצות עיקריות (סחורות</a:t>
            </a:r>
            <a:r>
              <a:rPr lang="he-IL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e-IL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 title="סמל הלשכה המרכזית לסטטיסטיקה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7" y="5661257"/>
            <a:ext cx="1020979" cy="1054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72487" y="5282690"/>
            <a:ext cx="696071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 Trade</a:t>
            </a:r>
            <a:b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country groups (Goods)</a:t>
            </a:r>
            <a:endParaRPr lang="he-IL" sz="40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9591" y="188640"/>
            <a:ext cx="10145982" cy="821506"/>
          </a:xfrm>
        </p:spPr>
        <p:txBody>
          <a:bodyPr>
            <a:noAutofit/>
          </a:bodyPr>
          <a:lstStyle/>
          <a:p>
            <a:pPr algn="ctr" rtl="0"/>
            <a:r>
              <a:rPr lang="he-IL" altLang="en-US" sz="2400" cap="none" dirty="0" smtClean="0">
                <a:solidFill>
                  <a:schemeClr val="tx2"/>
                </a:solidFill>
              </a:rPr>
              <a:t>יבוא סחורות, לפי קבוצות ארצות* </a:t>
            </a:r>
            <a:r>
              <a:rPr lang="he-IL" altLang="en-US" sz="1600" cap="none" dirty="0" smtClean="0">
                <a:solidFill>
                  <a:schemeClr val="tx2"/>
                </a:solidFill>
              </a:rPr>
              <a:t>מיליוני $</a:t>
            </a:r>
            <a:r>
              <a:rPr lang="en-US" altLang="en-US" sz="1400" cap="none" dirty="0" smtClean="0">
                <a:solidFill>
                  <a:schemeClr val="tx2"/>
                </a:solidFill>
              </a:rPr>
              <a:t> </a:t>
            </a:r>
            <a:r>
              <a:rPr lang="en-US" altLang="he-IL" sz="2400" cap="none" dirty="0" smtClean="0">
                <a:solidFill>
                  <a:schemeClr val="tx2"/>
                </a:solidFill>
              </a:rPr>
              <a:t/>
            </a:r>
            <a:br>
              <a:rPr lang="en-US" altLang="he-IL" sz="2400" cap="none" dirty="0" smtClean="0">
                <a:solidFill>
                  <a:schemeClr val="tx2"/>
                </a:solidFill>
              </a:rPr>
            </a:br>
            <a:r>
              <a:rPr lang="en-US" altLang="he-IL" sz="2400" cap="none" dirty="0" smtClean="0">
                <a:solidFill>
                  <a:schemeClr val="tx2"/>
                </a:solidFill>
              </a:rPr>
              <a:t>     Imports Of Goods By Main Country Groups</a:t>
            </a:r>
            <a:r>
              <a:rPr lang="en-US" altLang="he-IL" sz="2000" cap="none" dirty="0" smtClean="0">
                <a:solidFill>
                  <a:schemeClr val="tx2"/>
                </a:solidFill>
              </a:rPr>
              <a:t>* </a:t>
            </a:r>
            <a:r>
              <a:rPr lang="en-US" altLang="he-IL" sz="1600" cap="none" dirty="0" smtClean="0">
                <a:solidFill>
                  <a:srgbClr val="000000"/>
                </a:solidFill>
                <a:cs typeface="Tahoma (Hebrew)" pitchFamily="42" charset="-79"/>
              </a:rPr>
              <a:t>Million $</a:t>
            </a:r>
            <a:endParaRPr lang="he-IL" sz="1600" cap="none" dirty="0">
              <a:solidFill>
                <a:schemeClr val="tx2"/>
              </a:solidFill>
            </a:endParaRPr>
          </a:p>
        </p:txBody>
      </p:sp>
      <p:graphicFrame>
        <p:nvGraphicFramePr>
          <p:cNvPr id="9" name="מציין מיקום תוכן 3" title="גרף יבוא סחורות לפי קבוצת ארצות במיליוני דולרים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996825"/>
              </p:ext>
            </p:extLst>
          </p:nvPr>
        </p:nvGraphicFramePr>
        <p:xfrm>
          <a:off x="231967" y="1916832"/>
          <a:ext cx="8997380" cy="439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1688" y="6505269"/>
            <a:ext cx="1572002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*Excl. diamonds</a:t>
            </a:r>
            <a:endParaRPr lang="en-US" altLang="he-IL" sz="1200" dirty="0">
              <a:solidFill>
                <a:srgbClr val="54545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037916" y="6484776"/>
            <a:ext cx="1620625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he-IL" altLang="en-US" sz="12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ללא יהלומים</a:t>
            </a:r>
            <a:endParaRPr lang="he-IL" altLang="en-US" sz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מציין מיקום תוכן 5" title="יבוא סחורות לפי קבוצת ארצות באחוזים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859248"/>
              </p:ext>
            </p:extLst>
          </p:nvPr>
        </p:nvGraphicFramePr>
        <p:xfrm>
          <a:off x="7718266" y="1052736"/>
          <a:ext cx="29606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312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1530" y="188640"/>
            <a:ext cx="9056698" cy="835496"/>
          </a:xfrm>
        </p:spPr>
        <p:txBody>
          <a:bodyPr>
            <a:noAutofit/>
          </a:bodyPr>
          <a:lstStyle/>
          <a:p>
            <a:pPr algn="ctr"/>
            <a:r>
              <a:rPr lang="he-IL" sz="2400" cap="none" dirty="0" smtClean="0"/>
              <a:t>יצוא סחורות, לפי קבוצות ארצות* </a:t>
            </a:r>
            <a:r>
              <a:rPr lang="he-IL" altLang="en-US" sz="1800" cap="none" dirty="0" smtClean="0">
                <a:solidFill>
                  <a:schemeClr val="tx2"/>
                </a:solidFill>
              </a:rPr>
              <a:t>מיליוני $</a:t>
            </a:r>
            <a:r>
              <a:rPr lang="en-US" altLang="en-US" sz="1800" cap="none" dirty="0" smtClean="0">
                <a:solidFill>
                  <a:schemeClr val="tx2"/>
                </a:solidFill>
              </a:rPr>
              <a:t> </a:t>
            </a:r>
            <a:r>
              <a:rPr lang="he-IL" sz="2400" cap="none" dirty="0" smtClean="0"/>
              <a:t/>
            </a:r>
            <a:br>
              <a:rPr lang="he-IL" sz="2400" cap="none" dirty="0" smtClean="0"/>
            </a:br>
            <a:r>
              <a:rPr lang="he-IL" sz="2400" cap="none" dirty="0" smtClean="0"/>
              <a:t>     </a:t>
            </a:r>
            <a:r>
              <a:rPr lang="en-US" sz="2400" cap="none" dirty="0" smtClean="0"/>
              <a:t>Exports Of Goods By Main Country Groups *</a:t>
            </a:r>
            <a:r>
              <a:rPr lang="en-US" sz="1800" cap="none" dirty="0" smtClean="0"/>
              <a:t>Million $</a:t>
            </a:r>
            <a:endParaRPr lang="he-IL" sz="2400" cap="none" dirty="0"/>
          </a:p>
        </p:txBody>
      </p:sp>
      <p:graphicFrame>
        <p:nvGraphicFramePr>
          <p:cNvPr id="6" name="מציין מיקום תוכן 5" descr="ללא יהלומים" title="יצוא סחורות לפי קבוצת ארצות במיליוני דולרים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331217"/>
              </p:ext>
            </p:extLst>
          </p:nvPr>
        </p:nvGraphicFramePr>
        <p:xfrm>
          <a:off x="121686" y="1641374"/>
          <a:ext cx="840573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מציין מיקום תוכן 3" title="יצוא סחורות לפי קבוצות ארצות באחוזים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708541"/>
              </p:ext>
            </p:extLst>
          </p:nvPr>
        </p:nvGraphicFramePr>
        <p:xfrm>
          <a:off x="7634067" y="1196752"/>
          <a:ext cx="304544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1688" y="6505269"/>
            <a:ext cx="1572002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*Excl. diamonds</a:t>
            </a:r>
            <a:endParaRPr lang="en-US" altLang="he-IL" sz="1200" dirty="0">
              <a:solidFill>
                <a:srgbClr val="54545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037916" y="6508131"/>
            <a:ext cx="1620625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he-IL" altLang="en-US" sz="12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ללא יהלומים</a:t>
            </a:r>
            <a:endParaRPr lang="he-IL" altLang="en-US" sz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1971" y="188640"/>
            <a:ext cx="10337415" cy="835496"/>
          </a:xfrm>
        </p:spPr>
        <p:txBody>
          <a:bodyPr>
            <a:noAutofit/>
          </a:bodyPr>
          <a:lstStyle/>
          <a:p>
            <a:pPr algn="ctr"/>
            <a:r>
              <a:rPr lang="he-IL" altLang="en-US" sz="2400" cap="none" dirty="0" smtClean="0">
                <a:solidFill>
                  <a:schemeClr val="tx2"/>
                </a:solidFill>
              </a:rPr>
              <a:t>מאזן מסחרי לפי קבוצות ארצות </a:t>
            </a:r>
            <a:r>
              <a:rPr lang="he-IL" altLang="he-IL" sz="2400" cap="none" dirty="0" smtClean="0">
                <a:solidFill>
                  <a:schemeClr val="tx2"/>
                </a:solidFill>
              </a:rPr>
              <a:t>(סחורות)</a:t>
            </a:r>
            <a:r>
              <a:rPr lang="en-US" altLang="he-IL" sz="2400" cap="none" dirty="0" smtClean="0">
                <a:solidFill>
                  <a:schemeClr val="tx2"/>
                </a:solidFill>
              </a:rPr>
              <a:t> *</a:t>
            </a:r>
            <a:r>
              <a:rPr lang="he-IL" altLang="he-IL" sz="2000" cap="none" dirty="0" smtClean="0">
                <a:solidFill>
                  <a:schemeClr val="tx2"/>
                </a:solidFill>
              </a:rPr>
              <a:t>מיליוני </a:t>
            </a:r>
            <a:r>
              <a:rPr lang="en-US" altLang="he-IL" sz="2000" cap="none" dirty="0" smtClean="0">
                <a:solidFill>
                  <a:schemeClr val="tx2"/>
                </a:solidFill>
              </a:rPr>
              <a:t>$</a:t>
            </a:r>
            <a:r>
              <a:rPr lang="en-US" altLang="en-US" sz="2400" cap="none" dirty="0" smtClean="0">
                <a:solidFill>
                  <a:schemeClr val="tx2"/>
                </a:solidFill>
              </a:rPr>
              <a:t/>
            </a:r>
            <a:br>
              <a:rPr lang="en-US" altLang="en-US" sz="2400" cap="none" dirty="0" smtClean="0">
                <a:solidFill>
                  <a:schemeClr val="tx2"/>
                </a:solidFill>
              </a:rPr>
            </a:br>
            <a:r>
              <a:rPr lang="en-US" altLang="he-IL" sz="2400" cap="none" dirty="0" smtClean="0">
                <a:solidFill>
                  <a:schemeClr val="tx2"/>
                </a:solidFill>
              </a:rPr>
              <a:t>Trade Balance By Main Country Groups*(goods) </a:t>
            </a:r>
            <a:r>
              <a:rPr lang="en-US" altLang="he-IL" sz="2000" cap="none" dirty="0" smtClean="0">
                <a:solidFill>
                  <a:schemeClr val="tx2"/>
                </a:solidFill>
              </a:rPr>
              <a:t>Million $</a:t>
            </a:r>
            <a:endParaRPr lang="he-IL" sz="2400" cap="none" dirty="0">
              <a:solidFill>
                <a:schemeClr val="tx2"/>
              </a:solidFill>
            </a:endParaRPr>
          </a:p>
        </p:txBody>
      </p:sp>
      <p:graphicFrame>
        <p:nvGraphicFramePr>
          <p:cNvPr id="4" name="מציין מיקום תוכן 3" title="מאזן מסחרי לפי קבוצות ארצות (סחורות) במיליוני דולרים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974302"/>
              </p:ext>
            </p:extLst>
          </p:nvPr>
        </p:nvGraphicFramePr>
        <p:xfrm>
          <a:off x="359593" y="1196753"/>
          <a:ext cx="10209793" cy="542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1688" y="6505269"/>
            <a:ext cx="1572002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*Excl. diamonds</a:t>
            </a:r>
            <a:endParaRPr lang="en-US" altLang="he-IL" sz="1200" dirty="0">
              <a:solidFill>
                <a:srgbClr val="54545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073083" y="6453336"/>
            <a:ext cx="1620625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93" tIns="46546" rIns="93093" bIns="4654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he-IL" alt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ללא יהלומים</a:t>
            </a:r>
            <a:r>
              <a:rPr lang="en-US" alt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endParaRPr lang="he-IL" alt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0197" y="548680"/>
            <a:ext cx="8643331" cy="475456"/>
          </a:xfrm>
        </p:spPr>
        <p:txBody>
          <a:bodyPr>
            <a:noAutofit/>
          </a:bodyPr>
          <a:lstStyle/>
          <a:p>
            <a:pPr algn="ctr" rtl="0"/>
            <a:r>
              <a:rPr lang="he-IL" sz="2400" cap="none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he-IL" sz="2400" cap="none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altLang="he-IL" sz="2400" cap="none" dirty="0" smtClean="0">
                <a:solidFill>
                  <a:srgbClr val="545454">
                    <a:lumMod val="50000"/>
                  </a:srgbClr>
                </a:solidFill>
              </a:rPr>
              <a:t>Imports Of Goods By Main Countries </a:t>
            </a:r>
            <a:r>
              <a:rPr lang="en-US" altLang="he-IL" sz="1600" cap="none" dirty="0" smtClean="0">
                <a:solidFill>
                  <a:srgbClr val="000000"/>
                </a:solidFill>
                <a:cs typeface="Tahoma (Hebrew)" pitchFamily="42" charset="-79"/>
              </a:rPr>
              <a:t>Million $</a:t>
            </a:r>
            <a:endParaRPr lang="he-IL" sz="1600" cap="none" dirty="0"/>
          </a:p>
        </p:txBody>
      </p:sp>
      <p:graphicFrame>
        <p:nvGraphicFramePr>
          <p:cNvPr id="4" name="מציין מיקום תוכן 3" title="יבוא סחורות לפי ארצות עיקריות 2017 במיליוני דולרים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324651"/>
              </p:ext>
            </p:extLst>
          </p:nvPr>
        </p:nvGraphicFramePr>
        <p:xfrm>
          <a:off x="144093" y="1052736"/>
          <a:ext cx="1044115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4211" y="241835"/>
            <a:ext cx="8496944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he-IL" sz="2400" dirty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יבוא סחורות לפי ארצות עיקריות </a:t>
            </a:r>
            <a:r>
              <a:rPr lang="he-IL" sz="2400" dirty="0" smtClean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r>
              <a:rPr lang="he-IL" altLang="en-US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en-US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מיליוני $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8187" y="541364"/>
            <a:ext cx="8643331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400" dirty="0">
                <a:solidFill>
                  <a:srgbClr val="545454">
                    <a:lumMod val="50000"/>
                  </a:srgbClr>
                </a:solidFill>
              </a:rPr>
              <a:t>יבוא סחורות לפי ארצות עיקריות </a:t>
            </a:r>
            <a:r>
              <a:rPr lang="he-IL" sz="2400" dirty="0" smtClean="0">
                <a:solidFill>
                  <a:srgbClr val="545454">
                    <a:lumMod val="50000"/>
                  </a:srgbClr>
                </a:solidFill>
              </a:rPr>
              <a:t>2018*</a:t>
            </a:r>
            <a:r>
              <a:rPr lang="he-IL" sz="1800" dirty="0" smtClean="0">
                <a:solidFill>
                  <a:srgbClr val="545454">
                    <a:lumMod val="50000"/>
                  </a:srgbClr>
                </a:solidFill>
              </a:rPr>
              <a:t>מיליוני $</a:t>
            </a:r>
            <a:r>
              <a:rPr lang="he-IL" sz="2400" dirty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he-IL" sz="2400" dirty="0">
                <a:solidFill>
                  <a:srgbClr val="545454">
                    <a:lumMod val="50000"/>
                  </a:srgbClr>
                </a:solidFill>
              </a:rPr>
            </a:br>
            <a:endParaRPr lang="he-IL" dirty="0"/>
          </a:p>
        </p:txBody>
      </p:sp>
      <p:graphicFrame>
        <p:nvGraphicFramePr>
          <p:cNvPr id="4" name="מציין מיקום תוכן 3" descr="ללא יהלומים" title="יבוא סחורות לפי ארצות עיקריות 2017 במיליוני דולרים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02125"/>
              </p:ext>
            </p:extLst>
          </p:nvPr>
        </p:nvGraphicFramePr>
        <p:xfrm>
          <a:off x="144093" y="1052736"/>
          <a:ext cx="1044115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201" y="6458667"/>
            <a:ext cx="1572002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*Excl. diamonds</a:t>
            </a:r>
            <a:endParaRPr lang="en-US" altLang="he-IL" sz="1200" dirty="0">
              <a:solidFill>
                <a:srgbClr val="54545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275" y="548680"/>
            <a:ext cx="7488832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he-IL" sz="2400" dirty="0" smtClean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Imports </a:t>
            </a:r>
            <a:r>
              <a:rPr lang="en-US" altLang="he-IL" sz="2400" dirty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Goods by Main </a:t>
            </a:r>
            <a:r>
              <a:rPr lang="en-US" altLang="he-IL" sz="2400" dirty="0" smtClean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Countries* </a:t>
            </a:r>
            <a:r>
              <a:rPr lang="en-US" altLang="he-IL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MILLION </a:t>
            </a:r>
            <a:r>
              <a:rPr lang="en-US" altLang="he-IL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endParaRPr lang="he-I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037916" y="6484776"/>
            <a:ext cx="1620625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he-IL" altLang="en-US" sz="12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ללא יהלומים</a:t>
            </a:r>
            <a:r>
              <a:rPr lang="en-US" altLang="en-US" sz="12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endParaRPr lang="he-IL" altLang="en-US" sz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0197" y="620688"/>
            <a:ext cx="8643331" cy="403448"/>
          </a:xfrm>
        </p:spPr>
        <p:txBody>
          <a:bodyPr>
            <a:normAutofit fontScale="90000"/>
          </a:bodyPr>
          <a:lstStyle/>
          <a:p>
            <a:pPr algn="ctr" rtl="0"/>
            <a:r>
              <a:rPr lang="he-IL" sz="2400" cap="none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he-IL" sz="2400" cap="none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altLang="he-IL" sz="3100" cap="none" dirty="0" smtClean="0">
                <a:solidFill>
                  <a:srgbClr val="545454">
                    <a:lumMod val="50000"/>
                  </a:srgbClr>
                </a:solidFill>
              </a:rPr>
              <a:t>Exports Of Goods By Main Countries </a:t>
            </a:r>
            <a:r>
              <a:rPr lang="en-US" altLang="he-IL" sz="1800" cap="none" dirty="0" smtClean="0">
                <a:solidFill>
                  <a:srgbClr val="000000"/>
                </a:solidFill>
              </a:rPr>
              <a:t>MILLION $</a:t>
            </a:r>
            <a:r>
              <a:rPr lang="en-US" sz="4900" cap="none" dirty="0" smtClean="0">
                <a:solidFill>
                  <a:srgbClr val="545454">
                    <a:lumMod val="50000"/>
                  </a:srgbClr>
                </a:solidFill>
              </a:rPr>
              <a:t> </a:t>
            </a:r>
            <a:endParaRPr lang="he-IL" cap="none" dirty="0"/>
          </a:p>
        </p:txBody>
      </p:sp>
      <p:graphicFrame>
        <p:nvGraphicFramePr>
          <p:cNvPr id="4" name="מציין מיקום תוכן 3" title="יצוא סחורות לפי ארצות עיקריות 2017 במיליוני דולרים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296694"/>
              </p:ext>
            </p:extLst>
          </p:nvPr>
        </p:nvGraphicFramePr>
        <p:xfrm>
          <a:off x="144093" y="1052736"/>
          <a:ext cx="1044115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8267" y="192412"/>
            <a:ext cx="7128792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he-IL" sz="2400" dirty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יצוא סחורות לפי ארצות עיקריות </a:t>
            </a:r>
            <a:r>
              <a:rPr lang="he-IL" sz="2400" dirty="0" smtClean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r>
              <a:rPr lang="he-IL" dirty="0" smtClean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מיליוני $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0197" y="620688"/>
            <a:ext cx="8643331" cy="403448"/>
          </a:xfrm>
        </p:spPr>
        <p:txBody>
          <a:bodyPr>
            <a:noAutofit/>
          </a:bodyPr>
          <a:lstStyle/>
          <a:p>
            <a:pPr algn="ctr" rtl="0"/>
            <a:r>
              <a:rPr lang="he-IL" sz="2400" cap="none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he-IL" sz="2400" cap="none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altLang="he-IL" sz="2400" cap="none" dirty="0" smtClean="0">
                <a:solidFill>
                  <a:srgbClr val="545454">
                    <a:lumMod val="50000"/>
                  </a:srgbClr>
                </a:solidFill>
              </a:rPr>
              <a:t>Exports Of Goods By Main Countries</a:t>
            </a:r>
            <a:r>
              <a:rPr lang="he-IL" altLang="he-IL" sz="2400" cap="none" dirty="0" smtClean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altLang="he-IL" sz="2400" cap="none" dirty="0" smtClean="0">
                <a:solidFill>
                  <a:srgbClr val="545454">
                    <a:lumMod val="50000"/>
                  </a:srgbClr>
                </a:solidFill>
              </a:rPr>
              <a:t>* </a:t>
            </a:r>
            <a:r>
              <a:rPr lang="en-US" altLang="he-IL" sz="1800" cap="none" dirty="0" smtClean="0">
                <a:solidFill>
                  <a:srgbClr val="000000"/>
                </a:solidFill>
              </a:rPr>
              <a:t>MILLION $</a:t>
            </a:r>
            <a:r>
              <a:rPr lang="en-US" sz="2400" cap="none" dirty="0" smtClean="0">
                <a:solidFill>
                  <a:srgbClr val="545454">
                    <a:lumMod val="50000"/>
                  </a:srgbClr>
                </a:solidFill>
              </a:rPr>
              <a:t> </a:t>
            </a:r>
            <a:endParaRPr lang="he-IL" cap="none" dirty="0"/>
          </a:p>
        </p:txBody>
      </p:sp>
      <p:graphicFrame>
        <p:nvGraphicFramePr>
          <p:cNvPr id="4" name="מציין מיקום תוכן 3" descr="ללא יהלומים" title="יצוא סחורות לפי ארצות עיקריות 2017 במיליוני דולרים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407082"/>
              </p:ext>
            </p:extLst>
          </p:nvPr>
        </p:nvGraphicFramePr>
        <p:xfrm>
          <a:off x="144093" y="1052736"/>
          <a:ext cx="1044115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073085" y="6453340"/>
            <a:ext cx="1620625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93" tIns="46546" rIns="93093" bIns="4654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12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ללא יהלומים</a:t>
            </a:r>
            <a:r>
              <a:rPr lang="en-US" altLang="en-US" sz="12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endParaRPr lang="he-IL" altLang="en-US" sz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201" y="6458667"/>
            <a:ext cx="1572002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*Excl. diamonds</a:t>
            </a:r>
            <a:endParaRPr lang="en-US" altLang="he-IL" sz="1200" dirty="0">
              <a:solidFill>
                <a:srgbClr val="54545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4211" y="202922"/>
            <a:ext cx="8280920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he-IL" sz="2400" dirty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יצוא סחורות לפי ארצות עיקריות </a:t>
            </a:r>
            <a:r>
              <a:rPr lang="he-IL" sz="2400" dirty="0" smtClean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2018* </a:t>
            </a:r>
            <a:r>
              <a:rPr lang="he-IL" dirty="0" smtClean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מיליוני $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0197" y="188640"/>
            <a:ext cx="8643331" cy="835496"/>
          </a:xfrm>
        </p:spPr>
        <p:txBody>
          <a:bodyPr>
            <a:normAutofit/>
          </a:bodyPr>
          <a:lstStyle/>
          <a:p>
            <a:pPr algn="ctr"/>
            <a:r>
              <a:rPr lang="he-IL" sz="2400" cap="none" dirty="0" smtClean="0">
                <a:solidFill>
                  <a:srgbClr val="545454">
                    <a:lumMod val="50000"/>
                  </a:srgbClr>
                </a:solidFill>
              </a:rPr>
              <a:t>גירעון מסחרי לפי ארצות עיקריות (סחורות) </a:t>
            </a:r>
            <a:r>
              <a:rPr lang="he-IL" sz="1800" cap="none" dirty="0" smtClean="0">
                <a:solidFill>
                  <a:srgbClr val="545454">
                    <a:lumMod val="50000"/>
                  </a:srgbClr>
                </a:solidFill>
              </a:rPr>
              <a:t>מיליוני $</a:t>
            </a:r>
            <a:r>
              <a:rPr lang="he-IL" sz="2400" cap="none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he-IL" sz="2400" cap="none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he-IL" sz="1800" cap="none" dirty="0" smtClean="0">
                <a:solidFill>
                  <a:srgbClr val="545454">
                    <a:lumMod val="50000"/>
                  </a:srgbClr>
                </a:solidFill>
              </a:rPr>
              <a:t>$</a:t>
            </a:r>
            <a:r>
              <a:rPr lang="he-IL" sz="2400" cap="none" dirty="0" smtClean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2400" cap="none" dirty="0" smtClean="0">
                <a:solidFill>
                  <a:srgbClr val="545454">
                    <a:lumMod val="50000"/>
                  </a:srgbClr>
                </a:solidFill>
              </a:rPr>
              <a:t>Trade Deficit By Main Countries (Goods) </a:t>
            </a:r>
            <a:r>
              <a:rPr lang="en-US" sz="1800" cap="none" dirty="0" smtClean="0">
                <a:solidFill>
                  <a:srgbClr val="545454">
                    <a:lumMod val="50000"/>
                  </a:srgbClr>
                </a:solidFill>
              </a:rPr>
              <a:t>Million</a:t>
            </a:r>
            <a:endParaRPr lang="he-IL" cap="none" dirty="0"/>
          </a:p>
        </p:txBody>
      </p:sp>
      <p:graphicFrame>
        <p:nvGraphicFramePr>
          <p:cNvPr id="4" name="מציין מיקום תוכן 3" title="גירעון מסחרי לפי ארצות עיקריות (סחורות) במיליוני דולרים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840960"/>
              </p:ext>
            </p:extLst>
          </p:nvPr>
        </p:nvGraphicFramePr>
        <p:xfrm>
          <a:off x="144093" y="1052736"/>
          <a:ext cx="1044115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05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962" y="585107"/>
            <a:ext cx="8643331" cy="547464"/>
          </a:xfrm>
        </p:spPr>
        <p:txBody>
          <a:bodyPr>
            <a:normAutofit/>
          </a:bodyPr>
          <a:lstStyle/>
          <a:p>
            <a:pPr algn="ctr" rtl="0"/>
            <a:r>
              <a:rPr lang="he-IL" sz="2400" cap="none" dirty="0" smtClean="0">
                <a:solidFill>
                  <a:srgbClr val="545454">
                    <a:lumMod val="50000"/>
                  </a:srgbClr>
                </a:solidFill>
              </a:rPr>
              <a:t>    </a:t>
            </a:r>
            <a:r>
              <a:rPr lang="en-US" sz="2400" cap="none" dirty="0" smtClean="0">
                <a:solidFill>
                  <a:srgbClr val="545454">
                    <a:lumMod val="50000"/>
                  </a:srgbClr>
                </a:solidFill>
              </a:rPr>
              <a:t>Trade Deficit By Main Countries (Goods)* </a:t>
            </a:r>
            <a:r>
              <a:rPr lang="en-US" sz="1800" cap="none" dirty="0" smtClean="0">
                <a:solidFill>
                  <a:srgbClr val="545454">
                    <a:lumMod val="50000"/>
                  </a:srgbClr>
                </a:solidFill>
              </a:rPr>
              <a:t>Million</a:t>
            </a:r>
            <a:r>
              <a:rPr lang="en-US" sz="1600" cap="none" dirty="0" smtClean="0">
                <a:solidFill>
                  <a:srgbClr val="545454">
                    <a:lumMod val="50000"/>
                  </a:srgbClr>
                </a:solidFill>
              </a:rPr>
              <a:t> </a:t>
            </a:r>
            <a:r>
              <a:rPr lang="en-US" sz="1800" cap="none" dirty="0" smtClean="0">
                <a:solidFill>
                  <a:srgbClr val="545454">
                    <a:lumMod val="50000"/>
                  </a:srgbClr>
                </a:solidFill>
              </a:rPr>
              <a:t>$</a:t>
            </a:r>
            <a:endParaRPr lang="he-IL" cap="none" dirty="0"/>
          </a:p>
        </p:txBody>
      </p:sp>
      <p:graphicFrame>
        <p:nvGraphicFramePr>
          <p:cNvPr id="9" name="מציין מיקום תוכן 3" descr="ללא יהלומים" title="גירעון מסחרי לפי ארצות עיקריות (סחורות) במיליוני דולרים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724564"/>
              </p:ext>
            </p:extLst>
          </p:nvPr>
        </p:nvGraphicFramePr>
        <p:xfrm>
          <a:off x="144093" y="1196752"/>
          <a:ext cx="1054961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073085" y="6453340"/>
            <a:ext cx="1620625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93" tIns="46546" rIns="93093" bIns="4654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12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ללא יהלומים</a:t>
            </a:r>
            <a:r>
              <a:rPr lang="en-US" altLang="en-US" sz="12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endParaRPr lang="he-IL" altLang="en-US" sz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201" y="6458667"/>
            <a:ext cx="1572002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*Excl. diamonds</a:t>
            </a:r>
            <a:endParaRPr lang="en-US" altLang="he-IL" sz="1200" dirty="0">
              <a:solidFill>
                <a:srgbClr val="54545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6219" y="188640"/>
            <a:ext cx="8280920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he-IL" sz="2400" cap="all" dirty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גירעון מסחרי לפי ארצות עיקריות (סחורות)* </a:t>
            </a:r>
            <a:r>
              <a:rPr lang="he-IL" cap="all" dirty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מיליוני $</a:t>
            </a:r>
          </a:p>
        </p:txBody>
      </p:sp>
    </p:spTree>
    <p:extLst>
      <p:ext uri="{BB962C8B-B14F-4D97-AF65-F5344CB8AC3E}">
        <p14:creationId xmlns:p14="http://schemas.microsoft.com/office/powerpoint/2010/main" val="17499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76739" y="764704"/>
            <a:ext cx="4812683" cy="288032"/>
          </a:xfrm>
        </p:spPr>
        <p:txBody>
          <a:bodyPr/>
          <a:lstStyle/>
          <a:p>
            <a:pPr algn="ctr" rtl="0"/>
            <a:r>
              <a:rPr lang="he-IL" altLang="he-IL" sz="1200" dirty="0" smtClean="0">
                <a:solidFill>
                  <a:schemeClr val="tx2"/>
                </a:solidFill>
              </a:rPr>
              <a:t/>
            </a:r>
            <a:br>
              <a:rPr lang="he-IL" altLang="he-IL" sz="1200" dirty="0" smtClean="0">
                <a:solidFill>
                  <a:schemeClr val="tx2"/>
                </a:solidFill>
              </a:rPr>
            </a:br>
            <a:r>
              <a:rPr lang="he-IL" altLang="he-IL" sz="1200" b="1" dirty="0" smtClean="0">
                <a:solidFill>
                  <a:schemeClr val="tx2"/>
                </a:solidFill>
              </a:rPr>
              <a:t/>
            </a:r>
            <a:br>
              <a:rPr lang="he-IL" altLang="he-IL" sz="1200" b="1" dirty="0" smtClean="0">
                <a:solidFill>
                  <a:schemeClr val="tx2"/>
                </a:solidFill>
              </a:rPr>
            </a:br>
            <a:r>
              <a:rPr lang="en-US" altLang="he-IL" sz="1200" b="1" dirty="0" smtClean="0">
                <a:solidFill>
                  <a:schemeClr val="tx2"/>
                </a:solidFill>
              </a:rPr>
              <a:t> Imports</a:t>
            </a:r>
            <a:r>
              <a:rPr lang="en-US" altLang="he-IL" sz="1200" b="1" dirty="0">
                <a:solidFill>
                  <a:schemeClr val="tx2"/>
                </a:solidFill>
              </a:rPr>
              <a:t>, Exports and Trade Balance </a:t>
            </a:r>
            <a:r>
              <a:rPr lang="en-US" altLang="he-IL" sz="1200" b="1" dirty="0" smtClean="0">
                <a:solidFill>
                  <a:schemeClr val="tx2"/>
                </a:solidFill>
              </a:rPr>
              <a:t> </a:t>
            </a:r>
            <a:r>
              <a:rPr lang="en-US" altLang="he-IL" sz="1000" dirty="0" smtClean="0">
                <a:solidFill>
                  <a:schemeClr val="tx2"/>
                </a:solidFill>
              </a:rPr>
              <a:t>(Goods</a:t>
            </a:r>
            <a:r>
              <a:rPr lang="en-US" altLang="he-IL" sz="1050" dirty="0" smtClean="0">
                <a:solidFill>
                  <a:schemeClr val="tx2"/>
                </a:solidFill>
              </a:rPr>
              <a:t>) million </a:t>
            </a:r>
            <a:r>
              <a:rPr lang="en-US" altLang="he-IL" sz="1050" dirty="0">
                <a:solidFill>
                  <a:schemeClr val="tx2"/>
                </a:solidFill>
              </a:rPr>
              <a:t>$</a:t>
            </a:r>
            <a:endParaRPr lang="he-IL" sz="1100" dirty="0">
              <a:solidFill>
                <a:schemeClr val="tx2"/>
              </a:solidFill>
            </a:endParaRPr>
          </a:p>
        </p:txBody>
      </p:sp>
      <p:graphicFrame>
        <p:nvGraphicFramePr>
          <p:cNvPr id="5" name="מציין מיקום תוכן 4" title="גרף יבוא יצוא ומאזן מסחרי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816518"/>
              </p:ext>
            </p:extLst>
          </p:nvPr>
        </p:nvGraphicFramePr>
        <p:xfrm>
          <a:off x="250883" y="289448"/>
          <a:ext cx="5931872" cy="62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13087" y="260648"/>
            <a:ext cx="4020106" cy="3139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altLang="he-IL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יבוא, יצוא ומאזן מסחרי </a:t>
            </a:r>
            <a:r>
              <a:rPr lang="he-IL" altLang="he-IL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he-IL" altLang="he-IL" sz="1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סחורות) </a:t>
            </a:r>
            <a:r>
              <a:rPr lang="he-IL" altLang="he-IL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מיליוני $</a:t>
            </a: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6259" y="6505261"/>
            <a:ext cx="4619751" cy="26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he-IL" altLang="en-US" sz="11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he-IL" altLang="en-US" sz="1100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ללא </a:t>
            </a:r>
            <a:r>
              <a:rPr lang="he-IL" altLang="en-US" sz="1100" dirty="0" err="1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אוניות</a:t>
            </a:r>
            <a:r>
              <a:rPr lang="he-IL" altLang="en-US" sz="11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מטוסים, יהלומים וחומרי  </a:t>
            </a:r>
            <a:r>
              <a:rPr lang="he-IL" altLang="en-US" sz="1100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אנרגיה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509942"/>
            <a:ext cx="2830717" cy="51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11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*Excl. </a:t>
            </a:r>
            <a:r>
              <a:rPr lang="en-US" altLang="en-US" sz="1100" dirty="0" smtClean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ships, aircraft, diamonds and </a:t>
            </a:r>
            <a:r>
              <a:rPr lang="en-US" altLang="en-US" sz="11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fuels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he-IL" sz="1100" dirty="0">
              <a:solidFill>
                <a:srgbClr val="54545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485465" y="1268760"/>
            <a:ext cx="4147728" cy="5499779"/>
          </a:xfrm>
        </p:spPr>
        <p:txBody>
          <a:bodyPr>
            <a:normAutofit fontScale="92500"/>
          </a:bodyPr>
          <a:lstStyle/>
          <a:p>
            <a:r>
              <a:rPr lang="he-IL" sz="1600" b="1" dirty="0"/>
              <a:t>בשנת 2018:</a:t>
            </a:r>
            <a:endParaRPr lang="en-US" sz="1600" b="1" dirty="0"/>
          </a:p>
          <a:p>
            <a:endParaRPr lang="he-IL" sz="1600" b="1" dirty="0"/>
          </a:p>
          <a:p>
            <a:pPr>
              <a:lnSpc>
                <a:spcPct val="200000"/>
              </a:lnSpc>
            </a:pPr>
            <a:r>
              <a:rPr lang="he-IL" sz="1600" dirty="0"/>
              <a:t>• עלייה של 71.3% בגירעון הסחר בסחורות.</a:t>
            </a:r>
          </a:p>
          <a:p>
            <a:pPr>
              <a:lnSpc>
                <a:spcPct val="200000"/>
              </a:lnSpc>
            </a:pPr>
            <a:r>
              <a:rPr lang="he-IL" sz="1600" dirty="0"/>
              <a:t>• עלייה של 14.4% ביבוא סחורות (ללא </a:t>
            </a:r>
            <a:r>
              <a:rPr lang="he-IL" sz="1600" dirty="0" err="1"/>
              <a:t>אוניות</a:t>
            </a:r>
            <a:r>
              <a:rPr lang="he-IL" sz="1600" dirty="0"/>
              <a:t>, מטוסים, יהלומים וחומרי אנרגיה).</a:t>
            </a:r>
          </a:p>
          <a:p>
            <a:pPr>
              <a:lnSpc>
                <a:spcPct val="200000"/>
              </a:lnSpc>
            </a:pPr>
            <a:r>
              <a:rPr lang="he-IL" sz="1600" dirty="0"/>
              <a:t>• עלייה של 3.1% ביצוא הסחורות (ללא </a:t>
            </a:r>
            <a:r>
              <a:rPr lang="he-IL" sz="1600" dirty="0" err="1"/>
              <a:t>אוניות</a:t>
            </a:r>
            <a:r>
              <a:rPr lang="he-IL" sz="1600" dirty="0"/>
              <a:t>, מטוסים ויהלומים). </a:t>
            </a:r>
            <a:endParaRPr lang="he-IL" sz="2800" dirty="0"/>
          </a:p>
          <a:p>
            <a:pPr algn="l" rtl="0">
              <a:lnSpc>
                <a:spcPct val="200000"/>
              </a:lnSpc>
            </a:pPr>
            <a:r>
              <a:rPr lang="en-US" sz="1600" b="1" dirty="0"/>
              <a:t>In 2018 compared to 2017</a:t>
            </a:r>
            <a:endParaRPr lang="he-IL" sz="1600" b="1" dirty="0"/>
          </a:p>
          <a:p>
            <a:pPr lvl="0" algn="l" rtl="0">
              <a:lnSpc>
                <a:spcPct val="150000"/>
              </a:lnSpc>
            </a:pPr>
            <a:r>
              <a:rPr lang="en-US" sz="1600" dirty="0"/>
              <a:t>• The trade deficit (goods only) increased by 71.3%.</a:t>
            </a:r>
          </a:p>
          <a:p>
            <a:pPr lvl="0" algn="l" rtl="0">
              <a:lnSpc>
                <a:spcPct val="150000"/>
              </a:lnSpc>
            </a:pPr>
            <a:r>
              <a:rPr lang="en-US" sz="1600" dirty="0"/>
              <a:t>• Imports of goods (excluding ships, aircraft, diamonds and fuels) increased by 14.4%.</a:t>
            </a:r>
          </a:p>
          <a:p>
            <a:pPr lvl="0" algn="l" rtl="0">
              <a:lnSpc>
                <a:spcPct val="150000"/>
              </a:lnSpc>
            </a:pPr>
            <a:r>
              <a:rPr lang="en-US" sz="1600" dirty="0"/>
              <a:t>• Exports of goods (excluding ships, aircraft and diamonds) increased by 3.1</a:t>
            </a:r>
            <a:r>
              <a:rPr lang="en-US" sz="1600" dirty="0" smtClean="0"/>
              <a:t>%.</a:t>
            </a:r>
            <a:r>
              <a:rPr lang="en-US" sz="1600" dirty="0"/>
              <a:t>	</a:t>
            </a:r>
            <a:endParaRPr lang="en-US" sz="1600" b="1" dirty="0"/>
          </a:p>
          <a:p>
            <a:pPr algn="l" rtl="0">
              <a:lnSpc>
                <a:spcPct val="200000"/>
              </a:lnSpc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9325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0197" y="548680"/>
            <a:ext cx="8643331" cy="475456"/>
          </a:xfrm>
        </p:spPr>
        <p:txBody>
          <a:bodyPr>
            <a:normAutofit fontScale="90000"/>
          </a:bodyPr>
          <a:lstStyle/>
          <a:p>
            <a:pPr algn="ctr" rtl="0"/>
            <a:r>
              <a:rPr lang="he-IL" altLang="he-IL" sz="2400" cap="none" dirty="0" smtClean="0"/>
              <a:t/>
            </a:r>
            <a:br>
              <a:rPr lang="he-IL" altLang="he-IL" sz="2400" cap="none" dirty="0" smtClean="0"/>
            </a:br>
            <a:r>
              <a:rPr lang="en-US" altLang="he-IL" sz="2700" cap="none" dirty="0" smtClean="0"/>
              <a:t>Trade Surplus By Main Countries </a:t>
            </a:r>
            <a:r>
              <a:rPr lang="en-US" altLang="he-IL" sz="2400" cap="none" dirty="0" smtClean="0"/>
              <a:t>(Goods) </a:t>
            </a:r>
            <a:r>
              <a:rPr lang="en-US" altLang="he-IL" sz="1800" cap="none" dirty="0" smtClean="0"/>
              <a:t>Million $</a:t>
            </a:r>
            <a:endParaRPr lang="he-IL" sz="3100" cap="none" dirty="0"/>
          </a:p>
        </p:txBody>
      </p:sp>
      <p:graphicFrame>
        <p:nvGraphicFramePr>
          <p:cNvPr id="9" name="מציין מיקום תוכן 3" title="עודף מסחרי לפי ארצות עיקריות (סחורות) במיליוני דולרים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500397"/>
              </p:ext>
            </p:extLst>
          </p:nvPr>
        </p:nvGraphicFramePr>
        <p:xfrm>
          <a:off x="144093" y="1196752"/>
          <a:ext cx="1054961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5256" y="227610"/>
            <a:ext cx="8640960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 i="1" cap="all">
                <a:solidFill>
                  <a:srgbClr val="54545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1"/>
            <a:r>
              <a:rPr lang="he-IL" altLang="en-US" i="0" dirty="0">
                <a:effectLst/>
              </a:rPr>
              <a:t>עודף מסחרי לפי ארצות עיקריות (סחורות) </a:t>
            </a:r>
            <a:r>
              <a:rPr lang="he-IL" altLang="en-US" sz="1800" i="0" dirty="0">
                <a:effectLst/>
              </a:rPr>
              <a:t>מיליוני $</a:t>
            </a:r>
            <a:endParaRPr lang="he-IL" sz="18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74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23" y="908720"/>
            <a:ext cx="9793087" cy="1008112"/>
          </a:xfrm>
        </p:spPr>
        <p:txBody>
          <a:bodyPr>
            <a:noAutofit/>
          </a:bodyPr>
          <a:lstStyle/>
          <a:p>
            <a:pPr algn="ctr" rtl="0"/>
            <a:r>
              <a:rPr lang="he-IL" altLang="en-US" sz="2400" cap="none" dirty="0" smtClean="0">
                <a:solidFill>
                  <a:srgbClr val="545454">
                    <a:lumMod val="50000"/>
                  </a:srgbClr>
                </a:solidFill>
              </a:rPr>
              <a:t/>
            </a:r>
            <a:br>
              <a:rPr lang="he-IL" altLang="en-US" sz="2400" cap="none" dirty="0" smtClean="0">
                <a:solidFill>
                  <a:srgbClr val="545454">
                    <a:lumMod val="50000"/>
                  </a:srgbClr>
                </a:solidFill>
              </a:rPr>
            </a:br>
            <a:r>
              <a:rPr lang="en-US" altLang="he-IL" sz="2400" cap="none" dirty="0" smtClean="0"/>
              <a:t>Trade Surplus By Main Countries (Goods)* </a:t>
            </a:r>
            <a:r>
              <a:rPr lang="en-US" altLang="he-IL" sz="1600" cap="none" dirty="0" smtClean="0"/>
              <a:t>Million $</a:t>
            </a: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he-IL" sz="2400" cap="none" dirty="0" smtClean="0"/>
              <a:t/>
            </a:r>
            <a:br>
              <a:rPr lang="he-IL" sz="2400" cap="none" dirty="0" smtClean="0"/>
            </a:br>
            <a:endParaRPr lang="he-IL" sz="2400" cap="none" dirty="0"/>
          </a:p>
        </p:txBody>
      </p:sp>
      <p:graphicFrame>
        <p:nvGraphicFramePr>
          <p:cNvPr id="9" name="מציין מיקום תוכן 3" descr="ללא יהלומים" title="עודף מסחרי לפי ארצות עיקריות (סחורות) במיליוני דולרים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9345220"/>
              </p:ext>
            </p:extLst>
          </p:nvPr>
        </p:nvGraphicFramePr>
        <p:xfrm>
          <a:off x="144091" y="1287645"/>
          <a:ext cx="10402887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073085" y="6453340"/>
            <a:ext cx="1620625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93" tIns="46546" rIns="93093" bIns="4654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e-IL" altLang="en-US" sz="12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ללא יהלומים</a:t>
            </a:r>
            <a:r>
              <a:rPr lang="en-US" altLang="en-US" sz="12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he-IL" altLang="en-US" sz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201" y="6458667"/>
            <a:ext cx="1572002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*Excl. diamonds</a:t>
            </a:r>
            <a:endParaRPr lang="en-US" altLang="he-IL" sz="1200" dirty="0">
              <a:solidFill>
                <a:srgbClr val="54545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187" y="332656"/>
            <a:ext cx="8424936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he-IL" altLang="en-US" sz="2400" dirty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עודף מסחרי לפי ארצות עיקריות (סחורות</a:t>
            </a:r>
            <a:r>
              <a:rPr lang="he-IL" altLang="en-US" sz="2400" dirty="0" smtClean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)* </a:t>
            </a:r>
            <a:r>
              <a:rPr lang="he-IL" altLang="en-US" dirty="0">
                <a:solidFill>
                  <a:srgbClr val="545454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מיליוני $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08193" y="5301213"/>
            <a:ext cx="9153821" cy="1414805"/>
          </a:xfrm>
        </p:spPr>
        <p:txBody>
          <a:bodyPr>
            <a:normAutofit fontScale="90000"/>
          </a:bodyPr>
          <a:lstStyle/>
          <a:p>
            <a:pPr rtl="0"/>
            <a:r>
              <a:rPr lang="he-I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Indices</a:t>
            </a:r>
            <a:r>
              <a:rPr lang="he-I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Imports-Exports (Goods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e-I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 title="לוגו הלשכה המרכזית לסטטיסטיקה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" y="5589245"/>
            <a:ext cx="1020979" cy="1054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473856" y="4388916"/>
            <a:ext cx="72106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he-IL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מדדי מחירים</a:t>
            </a:r>
          </a:p>
          <a:p>
            <a:pPr algn="r" rtl="1">
              <a:lnSpc>
                <a:spcPct val="90000"/>
              </a:lnSpc>
            </a:pPr>
            <a:r>
              <a:rPr lang="he-IL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יבוא – יצוא (סחורות)</a:t>
            </a:r>
            <a:endParaRPr lang="he-IL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8187" y="696203"/>
            <a:ext cx="9289032" cy="461466"/>
          </a:xfrm>
        </p:spPr>
        <p:txBody>
          <a:bodyPr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he-IL" sz="3200" cap="none" dirty="0" smtClean="0"/>
              <a:t/>
            </a:r>
            <a:br>
              <a:rPr lang="he-IL" sz="3200" cap="none" dirty="0" smtClean="0"/>
            </a:br>
            <a:r>
              <a:rPr lang="en-US" sz="2400" cap="none" dirty="0" smtClean="0"/>
              <a:t>Price And Terms Of Trade Indices</a:t>
            </a:r>
            <a:r>
              <a:rPr lang="he-IL" sz="2400" cap="none" dirty="0" smtClean="0"/>
              <a:t> </a:t>
            </a:r>
            <a:r>
              <a:rPr lang="en-US" sz="2400" cap="none" dirty="0" smtClean="0"/>
              <a:t>In Foreign Trade </a:t>
            </a:r>
            <a:r>
              <a:rPr lang="en-US" sz="2000" cap="none" dirty="0" smtClean="0"/>
              <a:t>(Fisher's Formula)</a:t>
            </a:r>
            <a:endParaRPr lang="he-IL" sz="2000" cap="none" dirty="0">
              <a:solidFill>
                <a:schemeClr val="tx1"/>
              </a:solidFill>
            </a:endParaRPr>
          </a:p>
        </p:txBody>
      </p:sp>
      <p:graphicFrame>
        <p:nvGraphicFramePr>
          <p:cNvPr id="4" name="מציין מיקום תוכן 3" title="גרף מדדי המחיר ותנאי הסחר בסחר חוץ נוסחת פישר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559771"/>
              </p:ext>
            </p:extLst>
          </p:nvPr>
        </p:nvGraphicFramePr>
        <p:xfrm>
          <a:off x="359590" y="1556792"/>
          <a:ext cx="10298948" cy="461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1685" y="6357809"/>
            <a:ext cx="2830717" cy="51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11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*Excl. </a:t>
            </a:r>
            <a:r>
              <a:rPr lang="en-US" altLang="en-US" sz="1100" dirty="0" smtClean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ships, aircraft, diamonds and </a:t>
            </a:r>
            <a:r>
              <a:rPr lang="en-US" altLang="en-US" sz="11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fuels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he-IL" sz="1100" dirty="0">
              <a:solidFill>
                <a:srgbClr val="54545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52197" y="6353128"/>
            <a:ext cx="4619751" cy="26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he-IL" altLang="en-US" sz="11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he-IL" altLang="en-US" sz="1100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ללא </a:t>
            </a:r>
            <a:r>
              <a:rPr lang="he-IL" altLang="en-US" sz="1100" dirty="0" err="1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אוניות</a:t>
            </a:r>
            <a:r>
              <a:rPr lang="he-IL" altLang="en-US" sz="11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מטוסים, יהלומים וחומרי  </a:t>
            </a:r>
            <a:r>
              <a:rPr lang="he-IL" altLang="en-US" sz="1100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אנרגיה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16200000">
            <a:off x="-972098" y="3303958"/>
            <a:ext cx="2187575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0C0C0"/>
                  </a:outerShdw>
                </a:effectLst>
              </a14:hiddenEffects>
            </a:ext>
          </a:extLst>
        </p:spPr>
        <p:txBody>
          <a:bodyPr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he-IL" sz="10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Percent</a:t>
            </a:r>
            <a:r>
              <a:rPr lang="en-US" altLang="he-IL" sz="12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he-IL" altLang="he-IL" sz="10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אחוז</a:t>
            </a:r>
            <a:endParaRPr lang="en-US" altLang="en-US" sz="1000" dirty="0">
              <a:solidFill>
                <a:srgbClr val="54545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5933" y="271471"/>
            <a:ext cx="8040212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he-IL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מדדי המחיר ותנאי הסחר בסחר חוץ </a:t>
            </a:r>
            <a:r>
              <a:rPr lang="he-IL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(נוסחת פישר)</a:t>
            </a:r>
          </a:p>
        </p:txBody>
      </p:sp>
    </p:spTree>
    <p:extLst>
      <p:ext uri="{BB962C8B-B14F-4D97-AF65-F5344CB8AC3E}">
        <p14:creationId xmlns:p14="http://schemas.microsoft.com/office/powerpoint/2010/main" val="6868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377" y="836712"/>
            <a:ext cx="10415162" cy="403448"/>
          </a:xfrm>
        </p:spPr>
        <p:txBody>
          <a:bodyPr>
            <a:noAutofit/>
          </a:bodyPr>
          <a:lstStyle/>
          <a:p>
            <a:pPr algn="ctr" rtl="0"/>
            <a:r>
              <a:rPr lang="en-US" sz="2000" cap="none" dirty="0" smtClean="0"/>
              <a:t>Price Indices For Gross Imports</a:t>
            </a:r>
            <a:r>
              <a:rPr lang="he-IL" sz="2000" cap="none" dirty="0" smtClean="0"/>
              <a:t> </a:t>
            </a:r>
            <a:r>
              <a:rPr lang="en-US" sz="2000" cap="none" dirty="0" smtClean="0"/>
              <a:t>Of Commodities, By Category  (Fisher's Formula)</a:t>
            </a:r>
            <a:endParaRPr lang="he-IL" sz="2000" cap="none" dirty="0"/>
          </a:p>
        </p:txBody>
      </p:sp>
      <p:graphicFrame>
        <p:nvGraphicFramePr>
          <p:cNvPr id="4" name="מציין מיקום תוכן 3" title="גרף מדדי המחיר של יבוא סחורות ברוטו, לפי קבוצה נוסחת פישר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848857"/>
              </p:ext>
            </p:extLst>
          </p:nvPr>
        </p:nvGraphicFramePr>
        <p:xfrm>
          <a:off x="231967" y="1828801"/>
          <a:ext cx="10465038" cy="465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38788" y="6484767"/>
            <a:ext cx="4619751" cy="26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he-IL" altLang="en-US" sz="11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he-IL" altLang="en-US" sz="1100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ללא </a:t>
            </a:r>
            <a:r>
              <a:rPr lang="he-IL" altLang="en-US" sz="1100" dirty="0" err="1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אוניות</a:t>
            </a:r>
            <a:r>
              <a:rPr lang="he-IL" altLang="en-US" sz="1100" dirty="0" smtClean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,מטוסים, יהלומים וחומרי  אנרגיה</a:t>
            </a:r>
            <a:endParaRPr lang="he-IL" altLang="en-US" sz="11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16200000">
            <a:off x="-972098" y="3303958"/>
            <a:ext cx="2187575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0C0C0"/>
                  </a:outerShdw>
                </a:effectLst>
              </a14:hiddenEffects>
            </a:ext>
          </a:extLst>
        </p:spPr>
        <p:txBody>
          <a:bodyPr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he-IL" sz="10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Percent</a:t>
            </a:r>
            <a:r>
              <a:rPr lang="en-US" altLang="he-IL" sz="12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he-IL" altLang="he-IL" sz="10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אחוז</a:t>
            </a:r>
            <a:endParaRPr lang="en-US" altLang="en-US" sz="1000" dirty="0">
              <a:solidFill>
                <a:srgbClr val="54545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131" y="280682"/>
            <a:ext cx="96354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he-I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מדדי המחיר של יבוא סחורות ברוטו, לפי קבוצה </a:t>
            </a: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(נוסחת פישר)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1544" y="6484767"/>
            <a:ext cx="2830717" cy="51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11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*Excl. </a:t>
            </a:r>
            <a:r>
              <a:rPr lang="en-US" altLang="en-US" sz="1100" dirty="0" smtClean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ships, aircraft, diamonds and </a:t>
            </a:r>
            <a:r>
              <a:rPr lang="en-US" altLang="en-US" sz="11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fuels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he-IL" sz="1100" dirty="0">
              <a:solidFill>
                <a:srgbClr val="54545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1689" y="620688"/>
            <a:ext cx="10607578" cy="504056"/>
          </a:xfrm>
        </p:spPr>
        <p:txBody>
          <a:bodyPr>
            <a:noAutofit/>
          </a:bodyPr>
          <a:lstStyle/>
          <a:p>
            <a:pPr algn="ctr" rtl="0"/>
            <a:r>
              <a:rPr lang="en-US" sz="2000" cap="none" dirty="0" smtClean="0"/>
              <a:t>Price Indices Of Manufacturing Exports By Technological Intensity (Fisher’s Formula)</a:t>
            </a:r>
            <a:endParaRPr lang="he-IL" sz="2000" cap="none" dirty="0"/>
          </a:p>
        </p:txBody>
      </p:sp>
      <p:graphicFrame>
        <p:nvGraphicFramePr>
          <p:cNvPr id="6" name="מציין מיקום תוכן 5" descr="נוסחת פישר" title="גרף מדדי המחירים של היצוא התעשייתי לפי עוצמה טכנולוגית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702338"/>
              </p:ext>
            </p:extLst>
          </p:nvPr>
        </p:nvGraphicFramePr>
        <p:xfrm>
          <a:off x="104772" y="1268760"/>
          <a:ext cx="1033741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 rot="16200000">
            <a:off x="-972098" y="3303958"/>
            <a:ext cx="2187575" cy="2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0C0C0"/>
                  </a:outerShdw>
                </a:effectLst>
              </a14:hiddenEffects>
            </a:ext>
          </a:extLst>
        </p:spPr>
        <p:txBody>
          <a:bodyPr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he-IL" sz="10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Percent</a:t>
            </a:r>
            <a:r>
              <a:rPr lang="en-US" altLang="he-IL" sz="12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he-IL" altLang="he-IL" sz="1000" dirty="0">
                <a:solidFill>
                  <a:srgbClr val="545454"/>
                </a:solidFill>
                <a:latin typeface="Tahoma" pitchFamily="34" charset="0"/>
                <a:cs typeface="Tahoma" pitchFamily="34" charset="0"/>
              </a:rPr>
              <a:t>אחוז</a:t>
            </a:r>
            <a:endParaRPr lang="en-US" altLang="en-US" sz="1000" dirty="0">
              <a:solidFill>
                <a:srgbClr val="54545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145" y="332656"/>
            <a:ext cx="10198384" cy="3970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מדדי המחירים של היצוא התעשייתי לפי עוצמה טכנולוגית </a:t>
            </a:r>
            <a:r>
              <a:rPr lang="he-I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(נוסחת פישר)</a:t>
            </a:r>
            <a:endParaRPr lang="he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091" y="692696"/>
            <a:ext cx="10465038" cy="677490"/>
          </a:xfrm>
        </p:spPr>
        <p:txBody>
          <a:bodyPr>
            <a:noAutofit/>
          </a:bodyPr>
          <a:lstStyle/>
          <a:p>
            <a:pPr algn="ctr"/>
            <a:r>
              <a:rPr lang="he-IL" altLang="he-IL" sz="2000" dirty="0" smtClean="0"/>
              <a:t> יבוא, יצוא ומאזן מסחרי סחורות בלבד </a:t>
            </a:r>
            <a:r>
              <a:rPr lang="he-IL" altLang="he-IL" sz="1800" dirty="0" smtClean="0"/>
              <a:t>(אחוז שינוי לעומת שנה קודמת) </a:t>
            </a:r>
            <a:r>
              <a:rPr lang="en-US" altLang="he-IL" sz="1900" dirty="0" smtClean="0"/>
              <a:t/>
            </a:r>
            <a:br>
              <a:rPr lang="en-US" altLang="he-IL" sz="1900" dirty="0" smtClean="0"/>
            </a:br>
            <a:r>
              <a:rPr lang="en-US" altLang="he-IL" sz="1900" dirty="0" smtClean="0"/>
              <a:t/>
            </a:r>
            <a:br>
              <a:rPr lang="en-US" altLang="he-IL" sz="1900" dirty="0" smtClean="0"/>
            </a:br>
            <a:r>
              <a:rPr lang="en-US" altLang="he-IL" sz="1800" dirty="0" smtClean="0"/>
              <a:t> </a:t>
            </a:r>
            <a:r>
              <a:rPr lang="he-IL" sz="1800" dirty="0"/>
              <a:t/>
            </a:r>
            <a:br>
              <a:rPr lang="he-IL" sz="1800" dirty="0"/>
            </a:br>
            <a:r>
              <a:rPr lang="he-IL" sz="1600" dirty="0" smtClean="0"/>
              <a:t>(</a:t>
            </a:r>
            <a:r>
              <a:rPr lang="en-US" altLang="he-IL" sz="1800" cap="none" dirty="0" smtClean="0"/>
              <a:t>Imports, Exports And Trade Balance, Goods Only </a:t>
            </a:r>
            <a:r>
              <a:rPr lang="en-US" altLang="he-IL" sz="1600" cap="none" dirty="0" smtClean="0"/>
              <a:t>(Percent Change On Previous Year</a:t>
            </a:r>
            <a:endParaRPr lang="he-IL" sz="1600" dirty="0"/>
          </a:p>
        </p:txBody>
      </p:sp>
      <p:graphicFrame>
        <p:nvGraphicFramePr>
          <p:cNvPr id="5" name="מציין מיקום תוכן 4" descr="אחוז שינוי לעומת שנה קודמת" title="לוגו יבוא יצוא ומאזן מסחרי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259485"/>
              </p:ext>
            </p:extLst>
          </p:nvPr>
        </p:nvGraphicFramePr>
        <p:xfrm>
          <a:off x="168156" y="1484784"/>
          <a:ext cx="1040122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57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9119" y="116632"/>
            <a:ext cx="9890738" cy="770108"/>
          </a:xfrm>
        </p:spPr>
        <p:txBody>
          <a:bodyPr>
            <a:normAutofit/>
          </a:bodyPr>
          <a:lstStyle/>
          <a:p>
            <a:pPr algn="ctr"/>
            <a:r>
              <a:rPr lang="he-IL" altLang="en-US" sz="2400" dirty="0">
                <a:solidFill>
                  <a:schemeClr val="tx2"/>
                </a:solidFill>
              </a:rPr>
              <a:t>יבוא, לפי קבוצות </a:t>
            </a:r>
            <a:r>
              <a:rPr lang="he-IL" altLang="en-US" sz="2400" dirty="0" smtClean="0">
                <a:solidFill>
                  <a:schemeClr val="tx2"/>
                </a:solidFill>
              </a:rPr>
              <a:t>סחורות </a:t>
            </a:r>
            <a:r>
              <a:rPr lang="he-IL" altLang="en-US" sz="1800" dirty="0" smtClean="0">
                <a:solidFill>
                  <a:schemeClr val="tx2"/>
                </a:solidFill>
              </a:rPr>
              <a:t>מיליוני $</a:t>
            </a:r>
            <a:endParaRPr lang="he-IL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מציין מיקום תוכן 3" title="גרף יבוא לפי קבוצת סחורות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779199"/>
              </p:ext>
            </p:extLst>
          </p:nvPr>
        </p:nvGraphicFramePr>
        <p:xfrm>
          <a:off x="295781" y="1412776"/>
          <a:ext cx="1027360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7247" y="1061422"/>
            <a:ext cx="7274477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he-IL" sz="2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Imports by Commodity Groups </a:t>
            </a:r>
            <a:r>
              <a:rPr lang="en-US" altLang="he-IL" sz="1400" cap="all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 (Hebrew)" pitchFamily="42" charset="-79"/>
              </a:rPr>
              <a:t>million $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97702" y="25631"/>
            <a:ext cx="9125002" cy="1325562"/>
          </a:xfrm>
        </p:spPr>
        <p:txBody>
          <a:bodyPr>
            <a:noAutofit/>
          </a:bodyPr>
          <a:lstStyle/>
          <a:p>
            <a:pPr algn="ctr"/>
            <a:r>
              <a:rPr lang="he-IL" altLang="en-US" sz="2400" dirty="0">
                <a:solidFill>
                  <a:schemeClr val="tx2"/>
                </a:solidFill>
              </a:rPr>
              <a:t>יצוא, לפי קבוצות סחורות </a:t>
            </a:r>
            <a:r>
              <a:rPr lang="he-IL" altLang="en-US" sz="1800" dirty="0">
                <a:solidFill>
                  <a:schemeClr val="tx2"/>
                </a:solidFill>
              </a:rPr>
              <a:t>(נטו</a:t>
            </a:r>
            <a:r>
              <a:rPr lang="he-IL" altLang="en-US" sz="1800" dirty="0" smtClean="0">
                <a:solidFill>
                  <a:schemeClr val="tx2"/>
                </a:solidFill>
              </a:rPr>
              <a:t>) </a:t>
            </a:r>
            <a:r>
              <a:rPr lang="he-IL" altLang="en-US" sz="1800" dirty="0">
                <a:solidFill>
                  <a:schemeClr val="tx2"/>
                </a:solidFill>
              </a:rPr>
              <a:t>מיליוני $</a:t>
            </a:r>
            <a:r>
              <a:rPr lang="en-US" altLang="en-US" sz="2400" dirty="0" smtClean="0">
                <a:solidFill>
                  <a:schemeClr val="tx2"/>
                </a:solidFill>
              </a:rPr>
              <a:t/>
            </a:r>
            <a:br>
              <a:rPr lang="en-US" altLang="en-US" sz="2400" dirty="0" smtClean="0">
                <a:solidFill>
                  <a:schemeClr val="tx2"/>
                </a:solidFill>
              </a:rPr>
            </a:b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he-IL" altLang="he-IL" sz="2800" dirty="0" smtClean="0">
                <a:solidFill>
                  <a:schemeClr val="tx2"/>
                </a:solidFill>
              </a:rPr>
              <a:t/>
            </a:r>
            <a:br>
              <a:rPr lang="he-IL" altLang="he-IL" sz="2800" dirty="0" smtClean="0">
                <a:solidFill>
                  <a:schemeClr val="tx2"/>
                </a:solidFill>
              </a:rPr>
            </a:br>
            <a:r>
              <a:rPr lang="en-US" altLang="he-IL" sz="2800" cap="none" dirty="0" smtClean="0">
                <a:solidFill>
                  <a:schemeClr val="tx2"/>
                </a:solidFill>
              </a:rPr>
              <a:t> </a:t>
            </a:r>
            <a:r>
              <a:rPr lang="en-US" altLang="he-IL" sz="2000" cap="none" dirty="0" smtClean="0">
                <a:solidFill>
                  <a:schemeClr val="tx2"/>
                </a:solidFill>
              </a:rPr>
              <a:t>Exports By Commodity Groups </a:t>
            </a:r>
            <a:r>
              <a:rPr lang="en-US" altLang="he-IL" sz="1600" cap="none" dirty="0" smtClean="0">
                <a:solidFill>
                  <a:schemeClr val="tx2"/>
                </a:solidFill>
              </a:rPr>
              <a:t>(Net) Million $</a:t>
            </a:r>
            <a:endParaRPr lang="he-IL" sz="1600" dirty="0">
              <a:solidFill>
                <a:schemeClr val="tx2"/>
              </a:solidFill>
            </a:endParaRPr>
          </a:p>
        </p:txBody>
      </p:sp>
      <p:graphicFrame>
        <p:nvGraphicFramePr>
          <p:cNvPr id="4" name="מציין מיקום תוכן 3" title="גרף יצוא לפי קבוצת סחורות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410595"/>
              </p:ext>
            </p:extLst>
          </p:nvPr>
        </p:nvGraphicFramePr>
        <p:xfrm>
          <a:off x="295780" y="1484784"/>
          <a:ext cx="1014598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26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5778" y="332657"/>
            <a:ext cx="10082170" cy="872947"/>
          </a:xfrm>
        </p:spPr>
        <p:txBody>
          <a:bodyPr>
            <a:noAutofit/>
          </a:bodyPr>
          <a:lstStyle/>
          <a:p>
            <a:pPr algn="ctr"/>
            <a:r>
              <a:rPr lang="he-IL" altLang="en-US" sz="2400" dirty="0">
                <a:solidFill>
                  <a:schemeClr val="tx2"/>
                </a:solidFill>
              </a:rPr>
              <a:t>יצוא תעשייתי, לפי העוצמה </a:t>
            </a:r>
            <a:r>
              <a:rPr lang="he-IL" altLang="en-US" sz="2400" dirty="0" smtClean="0">
                <a:solidFill>
                  <a:schemeClr val="tx2"/>
                </a:solidFill>
              </a:rPr>
              <a:t>הטכנולוגית*</a:t>
            </a:r>
            <a:r>
              <a:rPr lang="he-IL" altLang="en-US" sz="1800" dirty="0" smtClean="0">
                <a:solidFill>
                  <a:schemeClr val="tx2"/>
                </a:solidFill>
              </a:rPr>
              <a:t>מיליוני $</a:t>
            </a:r>
            <a:r>
              <a:rPr lang="en-US" altLang="en-US" sz="1800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>
                <a:solidFill>
                  <a:schemeClr val="tx2"/>
                </a:solidFill>
              </a:rPr>
              <a:t/>
            </a:r>
            <a:br>
              <a:rPr lang="en-US" altLang="en-US" sz="2400" dirty="0">
                <a:solidFill>
                  <a:schemeClr val="tx2"/>
                </a:solidFill>
              </a:rPr>
            </a:br>
            <a:endParaRPr lang="he-IL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מציין מיקום תוכן 3" title="גרף יצוא תעשייתי, לפי העוצמה הטכנולוגית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044978"/>
              </p:ext>
            </p:extLst>
          </p:nvPr>
        </p:nvGraphicFramePr>
        <p:xfrm>
          <a:off x="121686" y="1754917"/>
          <a:ext cx="10128640" cy="475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מציין מיקום תוכן 3" title="גרף יצוא תעשייתי לפי העוצמה הטכנולוגית באחוזים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736511"/>
              </p:ext>
            </p:extLst>
          </p:nvPr>
        </p:nvGraphicFramePr>
        <p:xfrm>
          <a:off x="7413740" y="1484784"/>
          <a:ext cx="324835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1686" y="6505261"/>
            <a:ext cx="1572002" cy="26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rtl="0">
              <a:spcBef>
                <a:spcPct val="50000"/>
              </a:spcBef>
              <a:buFontTx/>
              <a:buNone/>
            </a:pPr>
            <a:r>
              <a:rPr lang="en-US" altLang="en-US" sz="1100" dirty="0">
                <a:latin typeface="Tahoma" pitchFamily="34" charset="0"/>
                <a:cs typeface="Tahoma" pitchFamily="34" charset="0"/>
              </a:rPr>
              <a:t>*Excl. diamonds</a:t>
            </a:r>
            <a:endParaRPr lang="en-US" altLang="he-IL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037915" y="6508122"/>
            <a:ext cx="1620625" cy="26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93" tIns="46546" rIns="93093" bIns="46546">
            <a:spAutoFit/>
          </a:bodyPr>
          <a:lstStyle>
            <a:lvl1pPr defTabSz="9318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he-IL" alt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ללא יהלומים</a:t>
            </a:r>
            <a:endParaRPr lang="he-IL" alt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3691" y="1052736"/>
            <a:ext cx="7982337" cy="410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he-IL" sz="23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Manufacturing Exports, by Technological </a:t>
            </a:r>
            <a:r>
              <a:rPr lang="en-US" altLang="he-IL" sz="2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Intensity* </a:t>
            </a:r>
            <a:r>
              <a:rPr lang="en-US" altLang="he-IL" sz="1600" cap="all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 (Hebrew)" pitchFamily="42" charset="-79"/>
              </a:rPr>
              <a:t>million </a:t>
            </a:r>
            <a:r>
              <a:rPr lang="en-US" altLang="he-IL" sz="1600" cap="all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 (Hebrew)" pitchFamily="42" charset="-79"/>
              </a:rPr>
              <a:t>$</a:t>
            </a:r>
            <a:endParaRPr lang="he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4018" y="332656"/>
            <a:ext cx="9720934" cy="504056"/>
          </a:xfrm>
        </p:spPr>
        <p:txBody>
          <a:bodyPr>
            <a:noAutofit/>
          </a:bodyPr>
          <a:lstStyle/>
          <a:p>
            <a:pPr algn="ctr"/>
            <a:r>
              <a:rPr lang="he-IL" sz="2400" dirty="0"/>
              <a:t>יבוא חומרי גלם, </a:t>
            </a:r>
            <a:r>
              <a:rPr lang="he-IL" sz="2400" dirty="0" smtClean="0"/>
              <a:t>לפי </a:t>
            </a:r>
            <a:r>
              <a:rPr lang="he-IL" sz="2400" dirty="0"/>
              <a:t>קבוצות סחורות</a:t>
            </a:r>
            <a:r>
              <a:rPr lang="en-US" sz="2400" dirty="0"/>
              <a:t> </a:t>
            </a:r>
            <a:r>
              <a:rPr lang="he-IL" sz="2000" dirty="0"/>
              <a:t>(ללא </a:t>
            </a:r>
            <a:r>
              <a:rPr lang="he-IL" sz="2000" dirty="0" smtClean="0"/>
              <a:t>יהלומים וחומרי אנרגיה)</a:t>
            </a:r>
            <a:endParaRPr lang="he-IL" sz="2000" dirty="0"/>
          </a:p>
        </p:txBody>
      </p:sp>
      <p:graphicFrame>
        <p:nvGraphicFramePr>
          <p:cNvPr id="4" name="מציין מיקום תוכן 3" descr="ללא יהלומים וחומרי אנרגיה" title="גרף יבוא חומרי גלם, לפי קבוצות סחורות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232700"/>
              </p:ext>
            </p:extLst>
          </p:nvPr>
        </p:nvGraphicFramePr>
        <p:xfrm>
          <a:off x="359588" y="1340768"/>
          <a:ext cx="1020979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091" y="796470"/>
            <a:ext cx="10513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Imports of Raw Materials by  Commodity Groups </a:t>
            </a:r>
            <a: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(excl. </a:t>
            </a:r>
            <a:r>
              <a:rPr lang="en-US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Diamonds and fuels)</a:t>
            </a:r>
            <a:endParaRPr lang="he-IL" sz="2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4450" y="6445389"/>
            <a:ext cx="46263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Million $ </a:t>
            </a:r>
            <a:r>
              <a:rPr lang="he-I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סה"כ במילוני 30,993</a:t>
            </a:r>
            <a:endParaRPr lang="he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5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מציין מיקום תוכן 3" title="גרף יבוא מוצרי צריכה, לפי קבוצת סחורות באחוזים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564128"/>
              </p:ext>
            </p:extLst>
          </p:nvPr>
        </p:nvGraphicFramePr>
        <p:xfrm>
          <a:off x="360115" y="1196752"/>
          <a:ext cx="1021746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3062878" y="6399669"/>
            <a:ext cx="48965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Million $ </a:t>
            </a:r>
            <a:r>
              <a:rPr lang="he-I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סה"כ במילוני 14,716</a:t>
            </a:r>
            <a:endParaRPr lang="he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9013" y="274638"/>
            <a:ext cx="8643331" cy="994122"/>
          </a:xfrm>
        </p:spPr>
        <p:txBody>
          <a:bodyPr>
            <a:noAutofit/>
          </a:bodyPr>
          <a:lstStyle/>
          <a:p>
            <a:pPr algn="ctr"/>
            <a:r>
              <a:rPr lang="he-IL" sz="2400" cap="none" dirty="0" smtClean="0"/>
              <a:t>יבוא מוצרי צריכה, לפי קבוצות סחורות</a:t>
            </a:r>
            <a:r>
              <a:rPr lang="en-US" sz="2400" cap="none" dirty="0" smtClean="0"/>
              <a:t>  </a:t>
            </a: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sz="2300" cap="none" dirty="0" smtClean="0"/>
              <a:t>Imports Of Consumer Goods, By Commodity Groups</a:t>
            </a:r>
            <a:r>
              <a:rPr lang="he-IL" sz="2800" cap="none" dirty="0" smtClean="0"/>
              <a:t/>
            </a:r>
            <a:br>
              <a:rPr lang="he-IL" sz="2800" cap="none" dirty="0" smtClean="0"/>
            </a:br>
            <a:endParaRPr lang="he-IL" sz="2800" cap="none" dirty="0"/>
          </a:p>
        </p:txBody>
      </p:sp>
    </p:spTree>
    <p:extLst>
      <p:ext uri="{BB962C8B-B14F-4D97-AF65-F5344CB8AC3E}">
        <p14:creationId xmlns:p14="http://schemas.microsoft.com/office/powerpoint/2010/main" val="37759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מציין מיקום תוכן 3" title="גרף יבוא מוצרי השקעה, לפי קבוצות סחורות ללא אניות ומטוסים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320848"/>
              </p:ext>
            </p:extLst>
          </p:nvPr>
        </p:nvGraphicFramePr>
        <p:xfrm>
          <a:off x="168156" y="1124744"/>
          <a:ext cx="1040122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2083" y="188640"/>
            <a:ext cx="10513168" cy="763488"/>
          </a:xfrm>
        </p:spPr>
        <p:txBody>
          <a:bodyPr>
            <a:noAutofit/>
          </a:bodyPr>
          <a:lstStyle/>
          <a:p>
            <a:pPr algn="ctr"/>
            <a:r>
              <a:rPr lang="he-IL" sz="2200" cap="none" dirty="0" smtClean="0"/>
              <a:t>יבוא מוצרי השקעה, לפי קבוצות סחורות</a:t>
            </a:r>
            <a:r>
              <a:rPr lang="en-US" sz="2200" cap="none" dirty="0" smtClean="0"/>
              <a:t> </a:t>
            </a:r>
            <a:r>
              <a:rPr lang="he-IL" sz="2200" cap="none" dirty="0" smtClean="0"/>
              <a:t> </a:t>
            </a:r>
            <a:r>
              <a:rPr lang="he-IL" sz="2000" cap="none" dirty="0" smtClean="0"/>
              <a:t>(ללא </a:t>
            </a:r>
            <a:r>
              <a:rPr lang="he-IL" sz="2000" cap="none" dirty="0" err="1" smtClean="0"/>
              <a:t>אוניות</a:t>
            </a:r>
            <a:r>
              <a:rPr lang="he-IL" sz="2000" cap="none" dirty="0" smtClean="0"/>
              <a:t> ומטוסים)</a:t>
            </a:r>
            <a:r>
              <a:rPr lang="en-US" sz="2000" cap="none" dirty="0" smtClean="0"/>
              <a:t/>
            </a:r>
            <a:br>
              <a:rPr lang="en-US" sz="2000" cap="none" dirty="0" smtClean="0"/>
            </a:br>
            <a:r>
              <a:rPr lang="en-US" sz="2000" cap="none" dirty="0" smtClean="0"/>
              <a:t>Imports Of Investment Goods, By Commodity Groups </a:t>
            </a:r>
            <a:r>
              <a:rPr lang="en-US" sz="1800" cap="none" dirty="0" smtClean="0"/>
              <a:t>(Excl. Ships And Aircraft)</a:t>
            </a:r>
            <a:endParaRPr lang="he-IL" sz="1800" cap="none" dirty="0"/>
          </a:p>
        </p:txBody>
      </p:sp>
      <p:sp>
        <p:nvSpPr>
          <p:cNvPr id="4" name="TextBox 1"/>
          <p:cNvSpPr txBox="1"/>
          <p:nvPr/>
        </p:nvSpPr>
        <p:spPr>
          <a:xfrm>
            <a:off x="3312443" y="6309325"/>
            <a:ext cx="4608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Million $ </a:t>
            </a:r>
            <a:r>
              <a:rPr lang="he-I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סה"כ במיליוני 12,622</a:t>
            </a:r>
            <a:endParaRPr lang="he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04891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WaveListOrderValu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9E3E35BE37A1A04B8963F009A5CFA9D7" ma:contentTypeVersion="0" ma:contentTypeDescription="צור מסמך חדש." ma:contentTypeScope="" ma:versionID="8b4675058cdfcd915f036e33ca89e31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24c38c20c54b980f88d41cea34afca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eWaveListOrderValu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WaveListOrderValue" ma:index="8" nillable="true" ma:displayName="סידור" ma:decimals="2" ma:internalName="eWaveListOrderValue" ma:readOnly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D0DA3C-E5E4-40EB-86CA-2BC57D4F7CBC}"/>
</file>

<file path=customXml/itemProps2.xml><?xml version="1.0" encoding="utf-8"?>
<ds:datastoreItem xmlns:ds="http://schemas.openxmlformats.org/officeDocument/2006/customXml" ds:itemID="{14E8DD20-572F-4DD0-A1D6-91B8DD58822C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6e9ea02a-742f-4d68-9828-878561d4a93c"/>
  </ds:schemaRefs>
</ds:datastoreItem>
</file>

<file path=customXml/itemProps3.xml><?xml version="1.0" encoding="utf-8"?>
<ds:datastoreItem xmlns:ds="http://schemas.openxmlformats.org/officeDocument/2006/customXml" ds:itemID="{684B8777-FD44-4797-83B3-C0C01B4EC83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613</Words>
  <Application>Microsoft Office PowerPoint</Application>
  <PresentationFormat>מותאם אישית</PresentationFormat>
  <Paragraphs>115</Paragraphs>
  <Slides>25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25</vt:i4>
      </vt:variant>
    </vt:vector>
  </HeadingPairs>
  <TitlesOfParts>
    <vt:vector size="27" baseType="lpstr">
      <vt:lpstr>tf02804891</vt:lpstr>
      <vt:lpstr>עיצוב מותאם אישית</vt:lpstr>
      <vt:lpstr>סחר חוץ – סחורות 2018  Foreign Trade 2018 - Goods</vt:lpstr>
      <vt:lpstr>   Imports, Exports and Trade Balance  (Goods) million $</vt:lpstr>
      <vt:lpstr> יבוא, יצוא ומאזן מסחרי סחורות בלבד (אחוז שינוי לעומת שנה קודמת)     (Imports, Exports And Trade Balance, Goods Only (Percent Change On Previous Year</vt:lpstr>
      <vt:lpstr>יבוא, לפי קבוצות סחורות מיליוני $</vt:lpstr>
      <vt:lpstr>יצוא, לפי קבוצות סחורות (נטו) מיליוני $    Exports By Commodity Groups (Net) Million $</vt:lpstr>
      <vt:lpstr>יצוא תעשייתי, לפי העוצמה הטכנולוגית*מיליוני $  </vt:lpstr>
      <vt:lpstr>יבוא חומרי גלם, לפי קבוצות סחורות (ללא יהלומים וחומרי אנרגיה)</vt:lpstr>
      <vt:lpstr>יבוא מוצרי צריכה, לפי קבוצות סחורות   Imports Of Consumer Goods, By Commodity Groups </vt:lpstr>
      <vt:lpstr>יבוא מוצרי השקעה, לפי קבוצות סחורות  (ללא אוניות ומטוסים) Imports Of Investment Goods, By Commodity Groups (Excl. Ships And Aircraft)</vt:lpstr>
      <vt:lpstr>סחר חוץ  קבוצות ארצות עיקריות (סחורות)</vt:lpstr>
      <vt:lpstr>יבוא סחורות, לפי קבוצות ארצות* מיליוני $       Imports Of Goods By Main Country Groups* Million $</vt:lpstr>
      <vt:lpstr>יצוא סחורות, לפי קבוצות ארצות* מיליוני $       Exports Of Goods By Main Country Groups *Million $</vt:lpstr>
      <vt:lpstr>מאזן מסחרי לפי קבוצות ארצות (סחורות) *מיליוני $ Trade Balance By Main Country Groups*(goods) Million $</vt:lpstr>
      <vt:lpstr> Imports Of Goods By Main Countries Million $</vt:lpstr>
      <vt:lpstr>יבוא סחורות לפי ארצות עיקריות 2018*מיליוני $ </vt:lpstr>
      <vt:lpstr> Exports Of Goods By Main Countries MILLION $ </vt:lpstr>
      <vt:lpstr> Exports Of Goods By Main Countries * MILLION $ </vt:lpstr>
      <vt:lpstr>גירעון מסחרי לפי ארצות עיקריות (סחורות) מיליוני $ $ Trade Deficit By Main Countries (Goods) Million</vt:lpstr>
      <vt:lpstr>    Trade Deficit By Main Countries (Goods)* Million $</vt:lpstr>
      <vt:lpstr> Trade Surplus By Main Countries (Goods) Million $</vt:lpstr>
      <vt:lpstr> Trade Surplus By Main Countries (Goods)* Million $  </vt:lpstr>
      <vt:lpstr> Price Indices Imports-Exports (Goods)</vt:lpstr>
      <vt:lpstr> Price And Terms Of Trade Indices In Foreign Trade (Fisher's Formula)</vt:lpstr>
      <vt:lpstr>Price Indices For Gross Imports Of Commodities, By Category  (Fisher's Formula)</vt:lpstr>
      <vt:lpstr>Price Indices Of Manufacturing Exports By Technological Intensity (Fisher’s Formula)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סחר חוץ - סחורות 2018 ($)</dc:title>
  <dc:creator/>
  <cp:lastModifiedBy/>
  <cp:revision>1</cp:revision>
  <dcterms:created xsi:type="dcterms:W3CDTF">2017-06-25T10:13:42Z</dcterms:created>
  <dcterms:modified xsi:type="dcterms:W3CDTF">2019-04-15T04:41:37Z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0x0101009E3E35BE37A1A04B8963F009A5CFA9D7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CbsMMDForPublicationCSB">
    <vt:lpwstr/>
  </property>
  <property fmtid="{D5CDD505-2E9C-101B-9397-08002B2CF9AE}" pid="9" name="nfa41555e3464cf4bb914e89b71e6bff">
    <vt:lpwstr/>
  </property>
  <property fmtid="{D5CDD505-2E9C-101B-9397-08002B2CF9AE}" pid="10" name="CbsMMDSurveys">
    <vt:lpwstr/>
  </property>
  <property fmtid="{D5CDD505-2E9C-101B-9397-08002B2CF9AE}" pid="11" name="k996ec15d8b84c25ab4ba497b8126068">
    <vt:lpwstr/>
  </property>
  <property fmtid="{D5CDD505-2E9C-101B-9397-08002B2CF9AE}" pid="12" name="le6ae3b316d345348c5a7081083b5f17">
    <vt:lpwstr/>
  </property>
  <property fmtid="{D5CDD505-2E9C-101B-9397-08002B2CF9AE}" pid="13" name="CbsMMDPublisher">
    <vt:lpwstr/>
  </property>
  <property fmtid="{D5CDD505-2E9C-101B-9397-08002B2CF9AE}" pid="14" name="CbsMMDGatheringMethod">
    <vt:lpwstr/>
  </property>
  <property fmtid="{D5CDD505-2E9C-101B-9397-08002B2CF9AE}" pid="15" name="d8f60aace6e84187b9d8167da15a966c">
    <vt:lpwstr/>
  </property>
  <property fmtid="{D5CDD505-2E9C-101B-9397-08002B2CF9AE}" pid="16" name="CbsMMDInterval">
    <vt:lpwstr/>
  </property>
  <property fmtid="{D5CDD505-2E9C-101B-9397-08002B2CF9AE}" pid="17" name="CbsMMDLanguages">
    <vt:lpwstr>24;#עברית|d5ca1f8a-058f-4a61-87d9-d098eff07fef</vt:lpwstr>
  </property>
  <property fmtid="{D5CDD505-2E9C-101B-9397-08002B2CF9AE}" pid="18" name="CbsMMDGeoDistribution">
    <vt:lpwstr/>
  </property>
  <property fmtid="{D5CDD505-2E9C-101B-9397-08002B2CF9AE}" pid="19" name="TaxCatchAll">
    <vt:lpwstr>101;# יבוא סחורות|5008e5f4-5571-4f3e-a685-c5bc3b0a3e99;#134;#מצגת|e340bac1-e255-4967-9b62-cebf002436b0;#99;# סחורות|69b86677-62de-4e42-8761-5a6d59d6d451;#98;# מדדי מחירים בסחר בסחורות|c7daa4cd-b967-49f8-80a2-bf33ffeb71d4;#265;# מאזן הסחר בסחורות|b3926714-d4c0-499b-9899-719e29a12ead;#24;#עברית|d5ca1f8a-058f-4a61-87d9-d098eff07fef;#37;# סחר בסחורות לפי ארצות|e8fd96a5-e65e-473a-9d50-03dff3a23a1b;#139;#יבוא ויצוא סחורות ושירותים|b2da7e00-76fe-4f85-8e26-b9352f14ec0a;#102;# יצוא סחורות|d2fdda5a-7cb6-4dc0-8b40-e4603011b3c2</vt:lpwstr>
  </property>
  <property fmtid="{D5CDD505-2E9C-101B-9397-08002B2CF9AE}" pid="20" name="e963c9d311ab4da3b6cbc837a17bbe40">
    <vt:lpwstr/>
  </property>
  <property fmtid="{D5CDD505-2E9C-101B-9397-08002B2CF9AE}" pid="21" name="jb05328652cd4d188b8237060e08f6a6">
    <vt:lpwstr>מצגת|e340bac1-e255-4967-9b62-cebf002436b0</vt:lpwstr>
  </property>
  <property fmtid="{D5CDD505-2E9C-101B-9397-08002B2CF9AE}" pid="22" name="CbsDataPublishDate">
    <vt:filetime>2019-01-17T22:00:00Z</vt:filetime>
  </property>
  <property fmtid="{D5CDD505-2E9C-101B-9397-08002B2CF9AE}" pid="23" name="CbsMMDItemType">
    <vt:lpwstr>134;#מצגת|e340bac1-e255-4967-9b62-cebf002436b0</vt:lpwstr>
  </property>
  <property fmtid="{D5CDD505-2E9C-101B-9397-08002B2CF9AE}" pid="24" name="CbsMMDSettlements">
    <vt:lpwstr/>
  </property>
  <property fmtid="{D5CDD505-2E9C-101B-9397-08002B2CF9AE}" pid="25" name="be7e4c0a87744fda8f9ec475d0d5383d">
    <vt:lpwstr/>
  </property>
  <property fmtid="{D5CDD505-2E9C-101B-9397-08002B2CF9AE}" pid="26" name="o2494bd4375f452fad1b646d6a811f44">
    <vt:lpwstr/>
  </property>
  <property fmtid="{D5CDD505-2E9C-101B-9397-08002B2CF9AE}" pid="27" name="d26306ee4df449b8a93fe89c272330c7">
    <vt:lpwstr/>
  </property>
  <property fmtid="{D5CDD505-2E9C-101B-9397-08002B2CF9AE}" pid="28" name="CbsMMDSubjects">
    <vt:lpwstr>139;#יבוא ויצוא סחורות ושירותים|b2da7e00-76fe-4f85-8e26-b9352f14ec0a;#99;# סחורות|69b86677-62de-4e42-8761-5a6d59d6d451;#101;# יבוא סחורות|5008e5f4-5571-4f3e-a685-c5bc3b0a3e99;#102;# יצוא סחורות|d2fdda5a-7cb6-4dc0-8b40-e4603011b3c2;#265;# מאזן הסחר בסחורות|b3926714-d4c0-499b-9899-719e29a12ead;#98;# מדדי מחירים בסחר בסחורות|c7daa4cd-b967-49f8-80a2-bf33ffeb71d4;#37;# סחר בסחורות לפי ארצות|e8fd96a5-e65e-473a-9d50-03dff3a23a1b</vt:lpwstr>
  </property>
  <property fmtid="{D5CDD505-2E9C-101B-9397-08002B2CF9AE}" pid="29" name="badce114fb994f27a777030e336d1efa">
    <vt:lpwstr>יבוא ויצוא סחורות ושירותים|b2da7e00-76fe-4f85-8e26-b9352f14ec0a; סחורות|69b86677-62de-4e42-8761-5a6d59d6d451; יבוא סחורות|5008e5f4-5571-4f3e-a685-c5bc3b0a3e99; יצוא סחורות|d2fdda5a-7cb6-4dc0-8b40-e4603011b3c2; מאזן הסחר בסחורות|b3926714-d4c0-499b-9899-719e29a12ead; מדדי מחירים בסחר בסחורות|c7daa4cd-b967-49f8-80a2-bf33ffeb71d4; סחר בסחורות לפי ארצות|e8fd96a5-e65e-473a-9d50-03dff3a23a1b</vt:lpwstr>
  </property>
  <property fmtid="{D5CDD505-2E9C-101B-9397-08002B2CF9AE}" pid="30" name="l2e12a95055c425a9be399caf84ebe5f">
    <vt:lpwstr>עברית|d5ca1f8a-058f-4a61-87d9-d098eff07fef</vt:lpwstr>
  </property>
  <property fmtid="{D5CDD505-2E9C-101B-9397-08002B2CF9AE}" pid="31" name="CbsMMDGlobalSubjects">
    <vt:lpwstr/>
  </property>
</Properties>
</file>